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74" r:id="rId11"/>
    <p:sldId id="264" r:id="rId12"/>
    <p:sldId id="276" r:id="rId13"/>
    <p:sldId id="275" r:id="rId14"/>
    <p:sldId id="277" r:id="rId15"/>
    <p:sldId id="278" r:id="rId16"/>
    <p:sldId id="268" r:id="rId17"/>
    <p:sldId id="269" r:id="rId18"/>
    <p:sldId id="270" r:id="rId19"/>
    <p:sldId id="279" r:id="rId20"/>
    <p:sldId id="271" r:id="rId21"/>
    <p:sldId id="281" r:id="rId22"/>
    <p:sldId id="280" r:id="rId23"/>
    <p:sldId id="272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9511-91A6-4A16-8AF8-24580C6BEF0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AACBD-A561-4DC7-AD92-8E6AC7B9AD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ACBD-A561-4DC7-AD92-8E6AC7B9ADD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05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51DBD-57C9-4A3A-9BC7-51A41C4F8DFE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FCB63-83A5-4DBD-812C-FE3B77C86A6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82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07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47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1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93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41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9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90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47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3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0B7B-0519-46A0-8C2E-8B25BD6A1AFD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343B-0C25-4A46-A4F1-0A31F50DA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3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nl-NL" dirty="0" smtClean="0"/>
              <a:t>Hemofilie in Nederland (</a:t>
            </a:r>
            <a:r>
              <a:rPr lang="nl-NL" dirty="0" err="1" smtClean="0"/>
              <a:t>HiN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/>
          <a:lstStyle/>
          <a:p>
            <a:r>
              <a:rPr lang="nl-NL" dirty="0" smtClean="0"/>
              <a:t>Louise Hooimeijer</a:t>
            </a:r>
          </a:p>
          <a:p>
            <a:endParaRPr lang="nl-NL" dirty="0"/>
          </a:p>
        </p:txBody>
      </p:sp>
      <p:pic>
        <p:nvPicPr>
          <p:cNvPr id="2052" name="Picture 4" descr="https://www.gezondheidsplein.nl/upload/images/tinymce/Blood-d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4883"/>
            <a:ext cx="18573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896" y="1692098"/>
            <a:ext cx="731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Het </a:t>
            </a:r>
            <a:r>
              <a:rPr lang="en-US" sz="3200" b="1" dirty="0" err="1" smtClean="0">
                <a:solidFill>
                  <a:srgbClr val="0070C0"/>
                </a:solidFill>
                <a:latin typeface="+mn-lt"/>
              </a:rPr>
              <a:t>Hemofilie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 in Nederland-6 project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005064"/>
            <a:ext cx="360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Deel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1: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de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klinische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studie</a:t>
            </a:r>
            <a:endParaRPr lang="en-GB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4513" y="4026768"/>
            <a:ext cx="360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Deel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2: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de biobank</a:t>
            </a:r>
            <a:endParaRPr lang="en-GB" sz="28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907704" y="2636912"/>
            <a:ext cx="1502495" cy="12961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644008" y="2659483"/>
            <a:ext cx="1296144" cy="11295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488920" y="116633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Doel </a:t>
            </a:r>
            <a:r>
              <a:rPr lang="nl-NL" b="1" dirty="0"/>
              <a:t>studie</a:t>
            </a:r>
            <a:r>
              <a:rPr lang="nl-NL" dirty="0" smtClean="0">
                <a:sym typeface="Wingdings" pitchFamily="2" charset="2"/>
              </a:rPr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Algemene gezondheid in kaart brengen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      </a:t>
            </a:r>
            <a:r>
              <a:rPr lang="nl-NL" dirty="0"/>
              <a:t>aandacht voor 	</a:t>
            </a:r>
          </a:p>
          <a:p>
            <a:pPr marL="457200" lvl="1" indent="0">
              <a:buNone/>
            </a:pPr>
            <a:r>
              <a:rPr lang="nl-NL" dirty="0"/>
              <a:t>	virale </a:t>
            </a:r>
            <a:r>
              <a:rPr lang="nl-NL" dirty="0" smtClean="0"/>
              <a:t>infecties</a:t>
            </a:r>
            <a:endParaRPr lang="nl-NL" dirty="0"/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err="1" smtClean="0"/>
              <a:t>remmerontwikkeling</a:t>
            </a:r>
            <a:endParaRPr lang="nl-NL" dirty="0"/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err="1"/>
              <a:t>leeftijds</a:t>
            </a:r>
            <a:r>
              <a:rPr lang="nl-NL" dirty="0"/>
              <a:t> gerelateerde gezondheidsproblemen</a:t>
            </a:r>
          </a:p>
          <a:p>
            <a:r>
              <a:rPr lang="nl-NL" dirty="0"/>
              <a:t>Kwaliteit van leven</a:t>
            </a:r>
          </a:p>
          <a:p>
            <a:r>
              <a:rPr lang="nl-NL" dirty="0" smtClean="0"/>
              <a:t>Kwaliteit van zorg</a:t>
            </a:r>
          </a:p>
          <a:p>
            <a:r>
              <a:rPr lang="nl-NL" dirty="0"/>
              <a:t>Verklaring vinden voor variatie aan klachten</a:t>
            </a:r>
          </a:p>
          <a:p>
            <a:r>
              <a:rPr lang="nl-NL" dirty="0"/>
              <a:t>Meer kennis (afweer)reactie op factor VIII/IX </a:t>
            </a:r>
          </a:p>
          <a:p>
            <a:endParaRPr lang="nl-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488920" y="116633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7168" y="0"/>
            <a:ext cx="6524625" cy="854075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cs typeface="Arial" panose="020B0604020202020204" pitchFamily="34" charset="0"/>
              </a:rPr>
              <a:t>Onderzoeksthema’s</a:t>
            </a:r>
            <a:endParaRPr lang="en-GB" sz="4400" dirty="0">
              <a:cs typeface="Arial" panose="020B0604020202020204" pitchFamily="34" charset="0"/>
            </a:endParaRPr>
          </a:p>
        </p:txBody>
      </p:sp>
      <p:sp>
        <p:nvSpPr>
          <p:cNvPr id="17" name="Ovaal 6"/>
          <p:cNvSpPr/>
          <p:nvPr/>
        </p:nvSpPr>
        <p:spPr>
          <a:xfrm>
            <a:off x="1533831" y="2319919"/>
            <a:ext cx="1588931" cy="151359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l-NL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algn="ctr">
              <a:defRPr/>
            </a:pPr>
            <a:r>
              <a:rPr lang="nl-NL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Immuun respons tegen FVIII/FIX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8" name="Ovaal 6"/>
          <p:cNvSpPr/>
          <p:nvPr/>
        </p:nvSpPr>
        <p:spPr>
          <a:xfrm>
            <a:off x="2291215" y="4788964"/>
            <a:ext cx="1588931" cy="151359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l-NL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</a:p>
          <a:p>
            <a:pPr algn="ctr">
              <a:defRPr/>
            </a:pPr>
            <a:r>
              <a:rPr lang="nl-NL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Klinisch fenotype</a:t>
            </a:r>
            <a:endParaRPr lang="nl-NL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Ovaal 6"/>
          <p:cNvSpPr/>
          <p:nvPr/>
        </p:nvSpPr>
        <p:spPr>
          <a:xfrm>
            <a:off x="3634260" y="1043670"/>
            <a:ext cx="1588931" cy="151359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l-NL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</a:t>
            </a:r>
            <a:r>
              <a:rPr lang="nl-NL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</a:p>
          <a:p>
            <a:pPr algn="ctr">
              <a:defRPr/>
            </a:pPr>
            <a:r>
              <a:rPr lang="nl-NL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Algemene gezondheid</a:t>
            </a:r>
            <a:endParaRPr lang="nl-NL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" name="Ovaal 6"/>
          <p:cNvSpPr/>
          <p:nvPr/>
        </p:nvSpPr>
        <p:spPr>
          <a:xfrm>
            <a:off x="4895444" y="4788965"/>
            <a:ext cx="1588931" cy="151359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l-NL" sz="1600" b="1" dirty="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nl-NL" sz="16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nl-NL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Kwaliteit van zorg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2" name="Ovaal 6"/>
          <p:cNvSpPr/>
          <p:nvPr/>
        </p:nvSpPr>
        <p:spPr>
          <a:xfrm>
            <a:off x="3569616" y="3076713"/>
            <a:ext cx="1718217" cy="1644690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Verbeteren</a:t>
            </a:r>
            <a:r>
              <a:rPr lang="en-US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van de </a:t>
            </a: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zorg</a:t>
            </a:r>
            <a:endParaRPr lang="en-US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209026" y="3416061"/>
            <a:ext cx="219138" cy="1509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397584" y="3416061"/>
            <a:ext cx="194883" cy="1509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569616" y="4583916"/>
            <a:ext cx="218836" cy="2358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004909" y="4594871"/>
            <a:ext cx="218282" cy="1940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434673" y="2679941"/>
            <a:ext cx="0" cy="2271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Ovaal 6"/>
          <p:cNvSpPr/>
          <p:nvPr/>
        </p:nvSpPr>
        <p:spPr>
          <a:xfrm>
            <a:off x="5751128" y="2319916"/>
            <a:ext cx="1588931" cy="151359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l-NL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</a:t>
            </a:r>
          </a:p>
          <a:p>
            <a:pPr algn="ctr">
              <a:defRPr/>
            </a:pPr>
            <a:r>
              <a:rPr lang="nl-NL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Kwaliteit van leven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333535" y="159679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</a:t>
            </a:r>
            <a:r>
              <a:rPr lang="nl-NL" b="1" dirty="0" err="1"/>
              <a:t>biobank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erzamelen </a:t>
            </a:r>
            <a:r>
              <a:rPr lang="nl-NL" dirty="0"/>
              <a:t>en bewaren van patiëntgegevens en patiëntmateriaal ten behoeve van toekomstig wetenschappelijk onderzoek op het gebied van hemofilie. 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380312" y="4437112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 HiN-6 </a:t>
            </a:r>
            <a:r>
              <a:rPr lang="en-US" sz="4400" dirty="0" err="1" smtClean="0"/>
              <a:t>studie</a:t>
            </a:r>
            <a:endParaRPr lang="en-GB" sz="4400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6738" y="1200150"/>
            <a:ext cx="8291512" cy="4857750"/>
          </a:xfrm>
        </p:spPr>
        <p:txBody>
          <a:bodyPr>
            <a:noAutofit/>
          </a:bodyPr>
          <a:lstStyle/>
          <a:p>
            <a:r>
              <a:rPr lang="nl-NL" sz="2400" b="1" dirty="0" smtClean="0"/>
              <a:t>Welke personen kunnen meedoen: </a:t>
            </a:r>
            <a:r>
              <a:rPr lang="nl-NL" sz="2400" dirty="0" smtClean="0"/>
              <a:t>Alle </a:t>
            </a:r>
            <a:r>
              <a:rPr lang="nl-NL" sz="2400" dirty="0"/>
              <a:t>personen met hemofilie in </a:t>
            </a:r>
            <a:r>
              <a:rPr lang="nl-NL" sz="2400" dirty="0" smtClean="0"/>
              <a:t>Nederland. </a:t>
            </a:r>
            <a:r>
              <a:rPr lang="nl-NL" sz="2400" dirty="0"/>
              <a:t>(aantal≈1800 patiënten)</a:t>
            </a:r>
          </a:p>
          <a:p>
            <a:r>
              <a:rPr lang="nl-NL" sz="2400" b="1" dirty="0"/>
              <a:t>Dataverzameling: </a:t>
            </a:r>
            <a:r>
              <a:rPr lang="nl-NL" sz="2400" dirty="0" smtClean="0"/>
              <a:t>Vragenlijst</a:t>
            </a:r>
            <a:r>
              <a:rPr lang="nl-NL" sz="2400" dirty="0"/>
              <a:t>, bloed- en urineafname, gegevens uit het </a:t>
            </a:r>
            <a:r>
              <a:rPr lang="nl-NL" sz="2400" dirty="0" smtClean="0"/>
              <a:t>patiëntendossier.</a:t>
            </a:r>
            <a:endParaRPr lang="nl-NL" sz="2400" dirty="0"/>
          </a:p>
          <a:p>
            <a:endParaRPr lang="nl-NL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Patiëntgegevens en patiëntmateriaal worden deels gebruikt voor de studie, een ander deel wordt opgeslagen in de landelijke biobank.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Indien u niet wenst deel te nemen aan de biobank maar wel aan de studie (of andersom) kunt u dat aangeven op het toestemmingsformulier.</a:t>
            </a:r>
          </a:p>
        </p:txBody>
      </p:sp>
    </p:spTree>
    <p:extLst>
      <p:ext uri="{BB962C8B-B14F-4D97-AF65-F5344CB8AC3E}">
        <p14:creationId xmlns:p14="http://schemas.microsoft.com/office/powerpoint/2010/main" val="36380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Wat </a:t>
            </a:r>
            <a:r>
              <a:rPr lang="en-US" sz="4400" dirty="0" err="1" smtClean="0"/>
              <a:t>kan</a:t>
            </a:r>
            <a:r>
              <a:rPr lang="en-US" sz="4400" dirty="0" smtClean="0"/>
              <a:t> </a:t>
            </a:r>
            <a:r>
              <a:rPr lang="en-US" sz="4400" dirty="0" err="1" smtClean="0"/>
              <a:t>ik</a:t>
            </a:r>
            <a:r>
              <a:rPr lang="en-US" sz="4400" dirty="0" smtClean="0"/>
              <a:t> </a:t>
            </a:r>
            <a:r>
              <a:rPr lang="en-US" sz="4400" dirty="0" err="1" smtClean="0"/>
              <a:t>verwachten</a:t>
            </a:r>
            <a:r>
              <a:rPr lang="en-US" sz="4400" dirty="0" smtClean="0"/>
              <a:t>? (1)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Ik krijg een envelop thuisgestuurd:</a:t>
            </a:r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Hierin zit een informatiebrief, toestemmingsformulier en een weblink naar de digitale vragenlijst.</a:t>
            </a:r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Ik neem de informatiebrief grondig door, als ik akkoord ben onderteken ik het toestemmingsformulier.</a:t>
            </a:r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Hierna vul ik de digitale vragenlijst in. (U ontvangt een persoonlijke code, met deze code krijgt u toegang tot de beveiligde vragenlijst)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236296" y="4509120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Vragenlijst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School/opleiding/werk</a:t>
            </a:r>
          </a:p>
          <a:p>
            <a:r>
              <a:rPr lang="nl-NL" dirty="0" smtClean="0"/>
              <a:t>Sociale contacten</a:t>
            </a:r>
          </a:p>
          <a:p>
            <a:r>
              <a:rPr lang="nl-NL" dirty="0" err="1" smtClean="0"/>
              <a:t>Leeftijdsgerelateerde</a:t>
            </a:r>
            <a:r>
              <a:rPr lang="nl-NL" dirty="0" smtClean="0"/>
              <a:t> problemen</a:t>
            </a:r>
          </a:p>
          <a:p>
            <a:pPr lvl="1"/>
            <a:r>
              <a:rPr lang="nl-NL" dirty="0" err="1" smtClean="0"/>
              <a:t>Hart-vaatziekten</a:t>
            </a:r>
            <a:endParaRPr lang="nl-NL" dirty="0" smtClean="0"/>
          </a:p>
          <a:p>
            <a:pPr lvl="1"/>
            <a:r>
              <a:rPr lang="nl-NL" dirty="0" smtClean="0"/>
              <a:t>Gewrichtsproblemen</a:t>
            </a:r>
          </a:p>
          <a:p>
            <a:pPr lvl="1"/>
            <a:r>
              <a:rPr lang="nl-NL" dirty="0" smtClean="0"/>
              <a:t>Darmkankerscreening</a:t>
            </a:r>
          </a:p>
          <a:p>
            <a:r>
              <a:rPr lang="nl-NL" dirty="0" err="1" smtClean="0"/>
              <a:t>Sexualiteit</a:t>
            </a:r>
            <a:endParaRPr lang="nl-NL" dirty="0" smtClean="0"/>
          </a:p>
          <a:p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488920" y="116633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 van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Kwaliteit?</a:t>
            </a:r>
          </a:p>
          <a:p>
            <a:r>
              <a:rPr lang="nl-NL" dirty="0" smtClean="0"/>
              <a:t>Wat is top?</a:t>
            </a:r>
          </a:p>
          <a:p>
            <a:r>
              <a:rPr lang="nl-NL" dirty="0" smtClean="0"/>
              <a:t>Wat kan beter?</a:t>
            </a:r>
          </a:p>
          <a:p>
            <a:r>
              <a:rPr lang="nl-NL" dirty="0" smtClean="0"/>
              <a:t>Transitie van kinderen -&gt; volwassenen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488920" y="116633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9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DDAVP gebruik</a:t>
            </a:r>
          </a:p>
          <a:p>
            <a:r>
              <a:rPr lang="nl-NL" dirty="0" smtClean="0"/>
              <a:t>Nieuwe behandelopties</a:t>
            </a:r>
          </a:p>
          <a:p>
            <a:r>
              <a:rPr lang="nl-NL" dirty="0" smtClean="0"/>
              <a:t>Prikangst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488920" y="116633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Wat </a:t>
            </a:r>
            <a:r>
              <a:rPr lang="en-US" sz="4400" dirty="0" err="1" smtClean="0"/>
              <a:t>kan</a:t>
            </a:r>
            <a:r>
              <a:rPr lang="en-US" sz="4400" dirty="0" smtClean="0"/>
              <a:t> </a:t>
            </a:r>
            <a:r>
              <a:rPr lang="en-US" sz="4400" dirty="0" err="1" smtClean="0"/>
              <a:t>ik</a:t>
            </a:r>
            <a:r>
              <a:rPr lang="en-US" sz="4400" dirty="0" smtClean="0"/>
              <a:t> </a:t>
            </a:r>
            <a:r>
              <a:rPr lang="en-US" sz="4400" dirty="0" err="1" smtClean="0"/>
              <a:t>verwachten</a:t>
            </a:r>
            <a:r>
              <a:rPr lang="en-US" sz="4400" dirty="0" smtClean="0"/>
              <a:t>? (2)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Bij mijn eerstvolgende bezoek aan het hemofiliebehandelcentrum:</a:t>
            </a:r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Dien ik 3-5 dagen voor de afspraak geen stollingsfactor toe. (alleen als u zeker weet dat u geen bloeding heeft en geen risicovolle activiteiten gaat ondernemen)</a:t>
            </a:r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Neem ik het toestemmingsformulier mee. (dit wordt ondertekend door uw behandelaar)</a:t>
            </a:r>
          </a:p>
          <a:p>
            <a:pPr marL="817200" lvl="2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Sta ik bloed en urine af. (extra bloedafname gebeurt alleen als u bloed al moet afstaan voor uw reguliere behandeling.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740352" y="5213648"/>
            <a:ext cx="1043520" cy="152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Historie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Sinds jaren ‘60 profylaxe voorhanden (plasmaproducten)</a:t>
            </a:r>
          </a:p>
          <a:p>
            <a:r>
              <a:rPr lang="nl-NL" dirty="0" smtClean="0"/>
              <a:t>Sinds ‘70 profylaxe thuis mogelijk</a:t>
            </a:r>
          </a:p>
          <a:p>
            <a:endParaRPr lang="nl-NL" dirty="0"/>
          </a:p>
          <a:p>
            <a:r>
              <a:rPr lang="nl-NL" dirty="0" smtClean="0"/>
              <a:t>HIV, hepatitis C virus --&gt; 17% HIV besmet</a:t>
            </a:r>
          </a:p>
          <a:p>
            <a:r>
              <a:rPr lang="nl-NL" dirty="0" smtClean="0"/>
              <a:t>1985 HIV/</a:t>
            </a:r>
            <a:r>
              <a:rPr lang="nl-NL" dirty="0" err="1" smtClean="0"/>
              <a:t>HepB</a:t>
            </a:r>
            <a:r>
              <a:rPr lang="nl-NL" dirty="0" smtClean="0"/>
              <a:t> veilig</a:t>
            </a:r>
          </a:p>
          <a:p>
            <a:r>
              <a:rPr lang="nl-NL" dirty="0" smtClean="0"/>
              <a:t>1992 </a:t>
            </a:r>
            <a:r>
              <a:rPr lang="nl-NL" dirty="0" err="1" smtClean="0"/>
              <a:t>HepC</a:t>
            </a:r>
            <a:r>
              <a:rPr lang="nl-NL" dirty="0" smtClean="0"/>
              <a:t> veilig</a:t>
            </a:r>
          </a:p>
          <a:p>
            <a:r>
              <a:rPr lang="nl-NL" dirty="0" smtClean="0"/>
              <a:t>Recombinantproducten jaren ‘90</a:t>
            </a:r>
            <a:endParaRPr lang="nl-NL" dirty="0"/>
          </a:p>
        </p:txBody>
      </p:sp>
      <p:pic>
        <p:nvPicPr>
          <p:cNvPr id="3074" name="Picture 2" descr="https://www.gezondheidsplein.nl/upload/images/tinymce/Blood-d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7"/>
            <a:ext cx="1506102" cy="16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Bloed/urine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 verschillende bloedtesten om stollingsfactoren te meten </a:t>
            </a:r>
          </a:p>
          <a:p>
            <a:r>
              <a:rPr lang="nl-NL" dirty="0" smtClean="0"/>
              <a:t>Onderzoek naar remmers</a:t>
            </a:r>
          </a:p>
          <a:p>
            <a:r>
              <a:rPr lang="nl-NL" dirty="0" smtClean="0"/>
              <a:t>Afweerreactie van het lichaam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488920" y="116633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vak 11"/>
          <p:cNvSpPr txBox="1">
            <a:spLocks noChangeArrowheads="1"/>
          </p:cNvSpPr>
          <p:nvPr/>
        </p:nvSpPr>
        <p:spPr bwMode="auto">
          <a:xfrm>
            <a:off x="896938" y="4325144"/>
            <a:ext cx="229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 dirty="0" smtClean="0"/>
              <a:t>vragenlijsten</a:t>
            </a:r>
            <a:endParaRPr lang="nl-NL" altLang="en-US" sz="1400" b="1" dirty="0"/>
          </a:p>
        </p:txBody>
      </p:sp>
      <p:sp>
        <p:nvSpPr>
          <p:cNvPr id="10243" name="Tekstvak 12"/>
          <p:cNvSpPr txBox="1">
            <a:spLocks noChangeArrowheads="1"/>
          </p:cNvSpPr>
          <p:nvPr/>
        </p:nvSpPr>
        <p:spPr bwMode="auto">
          <a:xfrm>
            <a:off x="4081463" y="5254625"/>
            <a:ext cx="1087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 dirty="0" smtClean="0"/>
              <a:t>Nationale </a:t>
            </a:r>
            <a:r>
              <a:rPr lang="nl-NL" altLang="en-US" sz="1400" b="1" dirty="0" err="1"/>
              <a:t>Biobank</a:t>
            </a:r>
            <a:endParaRPr lang="nl-NL" altLang="en-US" sz="1400" b="1" dirty="0"/>
          </a:p>
        </p:txBody>
      </p:sp>
      <p:pic>
        <p:nvPicPr>
          <p:cNvPr id="10244" name="Picture 2" descr="http://ki.se/sites/default/files/styles/adaptive/public/2d_code_remp_0.jpg?itok=jcmikM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5141913"/>
            <a:ext cx="9271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thumbs.dreamstime.com/z/online-survey-questionnaire-concept-18747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>
            <a:fillRect/>
          </a:stretch>
        </p:blipFill>
        <p:spPr bwMode="auto">
          <a:xfrm>
            <a:off x="1330325" y="3649663"/>
            <a:ext cx="490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kstvak 15"/>
          <p:cNvSpPr txBox="1">
            <a:spLocks noChangeArrowheads="1"/>
          </p:cNvSpPr>
          <p:nvPr/>
        </p:nvSpPr>
        <p:spPr bwMode="auto">
          <a:xfrm>
            <a:off x="4233863" y="4543425"/>
            <a:ext cx="104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 dirty="0" smtClean="0"/>
              <a:t>Medische </a:t>
            </a:r>
          </a:p>
          <a:p>
            <a:r>
              <a:rPr lang="nl-NL" altLang="en-US" sz="1400" b="1" dirty="0" smtClean="0"/>
              <a:t>status</a:t>
            </a:r>
            <a:endParaRPr lang="nl-NL" altLang="en-US" sz="1400" b="1" dirty="0"/>
          </a:p>
        </p:txBody>
      </p:sp>
      <p:pic>
        <p:nvPicPr>
          <p:cNvPr id="10247" name="Picture 6" descr="http://doctorscientific.com/images/m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298950"/>
            <a:ext cx="577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5" descr="Stichting Hemo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6" y="1278731"/>
            <a:ext cx="7747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JL-RECHTS 21"/>
          <p:cNvSpPr/>
          <p:nvPr/>
        </p:nvSpPr>
        <p:spPr>
          <a:xfrm>
            <a:off x="395288" y="2381250"/>
            <a:ext cx="8078787" cy="760413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6" name="Picture 2" descr="Afbeeldingsresultaat voor mobile 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4191000"/>
            <a:ext cx="8016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Tekstvak 24"/>
          <p:cNvSpPr txBox="1">
            <a:spLocks noChangeArrowheads="1"/>
          </p:cNvSpPr>
          <p:nvPr/>
        </p:nvSpPr>
        <p:spPr bwMode="auto">
          <a:xfrm>
            <a:off x="6875463" y="4359275"/>
            <a:ext cx="973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 dirty="0" smtClean="0"/>
              <a:t>Digitaal logboek</a:t>
            </a:r>
            <a:endParaRPr lang="nl-NL" altLang="en-US" sz="1400" b="1" dirty="0"/>
          </a:p>
        </p:txBody>
      </p:sp>
      <p:sp>
        <p:nvSpPr>
          <p:cNvPr id="10258" name="Tekstvak 22"/>
          <p:cNvSpPr txBox="1">
            <a:spLocks noChangeArrowheads="1"/>
          </p:cNvSpPr>
          <p:nvPr/>
        </p:nvSpPr>
        <p:spPr bwMode="auto">
          <a:xfrm>
            <a:off x="6732240" y="5254625"/>
            <a:ext cx="1184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 dirty="0" smtClean="0"/>
              <a:t>Registratie</a:t>
            </a:r>
            <a:r>
              <a:rPr lang="nl-NL" altLang="en-US" sz="1400" b="1" dirty="0"/>
              <a:t> </a:t>
            </a:r>
            <a:r>
              <a:rPr lang="nl-NL" altLang="en-US" sz="1400" b="1" dirty="0" smtClean="0"/>
              <a:t>problemen</a:t>
            </a:r>
          </a:p>
        </p:txBody>
      </p:sp>
      <p:pic>
        <p:nvPicPr>
          <p:cNvPr id="10259" name="Picture 4" descr="Afbeeldingsresultaat voor mcstea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64125"/>
            <a:ext cx="5969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fgeronde rechthoek 22"/>
          <p:cNvSpPr/>
          <p:nvPr/>
        </p:nvSpPr>
        <p:spPr>
          <a:xfrm>
            <a:off x="250825" y="1125538"/>
            <a:ext cx="5608638" cy="1133475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chemeClr val="tx2"/>
                </a:solidFill>
              </a:rPr>
              <a:t>HiN-1 </a:t>
            </a:r>
            <a:r>
              <a:rPr lang="nl-NL" b="1" dirty="0" smtClean="0">
                <a:solidFill>
                  <a:schemeClr val="tx2"/>
                </a:solidFill>
              </a:rPr>
              <a:t>tot </a:t>
            </a:r>
            <a:r>
              <a:rPr lang="nl-NL" b="1" dirty="0">
                <a:solidFill>
                  <a:schemeClr val="tx2"/>
                </a:solidFill>
              </a:rPr>
              <a:t>HiN-6</a:t>
            </a:r>
          </a:p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Cross </a:t>
            </a:r>
            <a:r>
              <a:rPr lang="nl-NL" dirty="0" err="1" smtClean="0">
                <a:solidFill>
                  <a:schemeClr val="tx1"/>
                </a:solidFill>
              </a:rPr>
              <a:t>sectioneel</a:t>
            </a:r>
            <a:r>
              <a:rPr lang="nl-NL" dirty="0" smtClean="0">
                <a:solidFill>
                  <a:schemeClr val="tx1"/>
                </a:solidFill>
              </a:rPr>
              <a:t> onderzoek 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 smtClean="0">
                <a:solidFill>
                  <a:schemeClr val="tx1"/>
                </a:solidFill>
                <a:cs typeface="Arial" pitchFamily="34" charset="0"/>
              </a:rPr>
              <a:t>Alle </a:t>
            </a:r>
            <a:r>
              <a:rPr lang="nl-NL" dirty="0" err="1" smtClean="0">
                <a:solidFill>
                  <a:schemeClr val="tx1"/>
                </a:solidFill>
                <a:cs typeface="Arial" pitchFamily="34" charset="0"/>
              </a:rPr>
              <a:t>patienten</a:t>
            </a:r>
            <a:r>
              <a:rPr lang="nl-NL" dirty="0" smtClean="0">
                <a:solidFill>
                  <a:schemeClr val="tx1"/>
                </a:solidFill>
                <a:cs typeface="Arial" pitchFamily="34" charset="0"/>
              </a:rPr>
              <a:t> met hemofilie </a:t>
            </a:r>
            <a:endParaRPr lang="nl-N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6003925" y="1125538"/>
            <a:ext cx="2528888" cy="1133475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nl-NL" b="1" dirty="0" err="1">
                <a:solidFill>
                  <a:schemeClr val="tx2"/>
                </a:solidFill>
              </a:rPr>
              <a:t>HemoNed</a:t>
            </a:r>
            <a:endParaRPr lang="nl-NL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nl-NL" dirty="0" err="1">
                <a:solidFill>
                  <a:schemeClr val="tx1"/>
                </a:solidFill>
              </a:rPr>
              <a:t>Patient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registratrie</a:t>
            </a:r>
            <a:endParaRPr lang="nl-NL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nl-NL" dirty="0" smtClean="0">
                <a:solidFill>
                  <a:schemeClr val="tx1"/>
                </a:solidFill>
                <a:cs typeface="Arial" pitchFamily="34" charset="0"/>
              </a:rPr>
              <a:t>Langere follow </a:t>
            </a:r>
            <a:r>
              <a:rPr lang="nl-NL" dirty="0">
                <a:solidFill>
                  <a:schemeClr val="tx1"/>
                </a:solidFill>
                <a:cs typeface="Arial" pitchFamily="34" charset="0"/>
              </a:rPr>
              <a:t>up</a:t>
            </a:r>
          </a:p>
        </p:txBody>
      </p:sp>
      <p:pic>
        <p:nvPicPr>
          <p:cNvPr id="2" name="Picture 4" descr="http://thumbs.dreamstime.com/z/online-survey-questionnaire-concept-1874709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>
            <a:fillRect/>
          </a:stretch>
        </p:blipFill>
        <p:spPr bwMode="auto">
          <a:xfrm>
            <a:off x="2268538" y="3654425"/>
            <a:ext cx="509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thumbs.dreamstime.com/z/online-survey-questionnaire-concept-1874709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>
            <a:fillRect/>
          </a:stretch>
        </p:blipFill>
        <p:spPr bwMode="auto">
          <a:xfrm>
            <a:off x="3203575" y="3654425"/>
            <a:ext cx="504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thumbs.dreamstime.com/z/online-survey-questionnaire-concept-1874709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>
            <a:fillRect/>
          </a:stretch>
        </p:blipFill>
        <p:spPr bwMode="auto">
          <a:xfrm>
            <a:off x="4189413" y="3616325"/>
            <a:ext cx="5222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humbs.dreamstime.com/z/online-survey-questionnaire-concept-1874709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>
            <a:fillRect/>
          </a:stretch>
        </p:blipFill>
        <p:spPr bwMode="auto">
          <a:xfrm>
            <a:off x="5281613" y="3673475"/>
            <a:ext cx="5191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4" descr="http://thumbs.dreamstime.com/z/online-survey-questionnaire-concept-1874709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>
            <a:fillRect/>
          </a:stretch>
        </p:blipFill>
        <p:spPr bwMode="auto">
          <a:xfrm>
            <a:off x="484188" y="3654425"/>
            <a:ext cx="4873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Tekstvak 11"/>
          <p:cNvSpPr txBox="1">
            <a:spLocks noChangeArrowheads="1"/>
          </p:cNvSpPr>
          <p:nvPr/>
        </p:nvSpPr>
        <p:spPr bwMode="auto">
          <a:xfrm>
            <a:off x="484188" y="2608263"/>
            <a:ext cx="22939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>
                <a:solidFill>
                  <a:schemeClr val="bg1"/>
                </a:solidFill>
              </a:rPr>
              <a:t>1972</a:t>
            </a:r>
          </a:p>
        </p:txBody>
      </p:sp>
      <p:sp>
        <p:nvSpPr>
          <p:cNvPr id="10262" name="Tekstvak 11"/>
          <p:cNvSpPr txBox="1">
            <a:spLocks noChangeArrowheads="1"/>
          </p:cNvSpPr>
          <p:nvPr/>
        </p:nvSpPr>
        <p:spPr bwMode="auto">
          <a:xfrm>
            <a:off x="5175250" y="2617788"/>
            <a:ext cx="2293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/>
              <a:t>2017</a:t>
            </a:r>
          </a:p>
        </p:txBody>
      </p:sp>
      <p:sp>
        <p:nvSpPr>
          <p:cNvPr id="10263" name="Tekstvak 11"/>
          <p:cNvSpPr txBox="1">
            <a:spLocks noChangeArrowheads="1"/>
          </p:cNvSpPr>
          <p:nvPr/>
        </p:nvSpPr>
        <p:spPr bwMode="auto">
          <a:xfrm>
            <a:off x="1201738" y="2609850"/>
            <a:ext cx="229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>
                <a:solidFill>
                  <a:schemeClr val="bg1"/>
                </a:solidFill>
              </a:rPr>
              <a:t>1978</a:t>
            </a:r>
          </a:p>
        </p:txBody>
      </p:sp>
      <p:sp>
        <p:nvSpPr>
          <p:cNvPr id="10264" name="Tekstvak 11"/>
          <p:cNvSpPr txBox="1">
            <a:spLocks noChangeArrowheads="1"/>
          </p:cNvSpPr>
          <p:nvPr/>
        </p:nvSpPr>
        <p:spPr bwMode="auto">
          <a:xfrm>
            <a:off x="3203575" y="2609850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>
                <a:solidFill>
                  <a:schemeClr val="bg1"/>
                </a:solidFill>
              </a:rPr>
              <a:t>1992</a:t>
            </a:r>
          </a:p>
        </p:txBody>
      </p:sp>
      <p:sp>
        <p:nvSpPr>
          <p:cNvPr id="10265" name="Tekstvak 11"/>
          <p:cNvSpPr txBox="1">
            <a:spLocks noChangeArrowheads="1"/>
          </p:cNvSpPr>
          <p:nvPr/>
        </p:nvSpPr>
        <p:spPr bwMode="auto">
          <a:xfrm>
            <a:off x="2273300" y="261620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>
                <a:solidFill>
                  <a:schemeClr val="bg1"/>
                </a:solidFill>
              </a:rPr>
              <a:t>1985</a:t>
            </a:r>
          </a:p>
        </p:txBody>
      </p:sp>
      <p:sp>
        <p:nvSpPr>
          <p:cNvPr id="10266" name="Tekstvak 11"/>
          <p:cNvSpPr txBox="1">
            <a:spLocks noChangeArrowheads="1"/>
          </p:cNvSpPr>
          <p:nvPr/>
        </p:nvSpPr>
        <p:spPr bwMode="auto">
          <a:xfrm>
            <a:off x="4081463" y="2608263"/>
            <a:ext cx="8524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en-US" sz="1400" b="1">
                <a:solidFill>
                  <a:schemeClr val="bg1"/>
                </a:solidFill>
              </a:rPr>
              <a:t>2001</a:t>
            </a:r>
          </a:p>
        </p:txBody>
      </p:sp>
      <p:pic>
        <p:nvPicPr>
          <p:cNvPr id="10267" name="Picture Placeholder 1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 b="32124"/>
          <a:stretch>
            <a:fillRect/>
          </a:stretch>
        </p:blipFill>
        <p:spPr bwMode="auto">
          <a:xfrm>
            <a:off x="5168900" y="3011488"/>
            <a:ext cx="1039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257" grpId="0"/>
      <p:bldP spid="10258" grpId="0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Onderzoekers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70" y="1144588"/>
            <a:ext cx="8044999" cy="5113338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Werkgroep</a:t>
            </a:r>
            <a:r>
              <a:rPr lang="en-US" sz="2800" b="1" dirty="0" smtClean="0"/>
              <a:t> (LUMC):	</a:t>
            </a:r>
            <a:r>
              <a:rPr lang="en-US" sz="2800" b="1" dirty="0" err="1" smtClean="0"/>
              <a:t>Stuurgroep</a:t>
            </a:r>
            <a:r>
              <a:rPr lang="en-US" sz="2800" b="1" dirty="0" smtClean="0"/>
              <a:t>:</a:t>
            </a:r>
          </a:p>
          <a:p>
            <a:r>
              <a:rPr lang="en-US" sz="2800" dirty="0" smtClean="0"/>
              <a:t>Frits Rosendaal		</a:t>
            </a:r>
            <a:r>
              <a:rPr lang="en-GB" sz="2800" dirty="0" err="1" smtClean="0"/>
              <a:t>Jeroen</a:t>
            </a:r>
            <a:r>
              <a:rPr lang="en-GB" sz="2800" dirty="0" smtClean="0"/>
              <a:t> Eikenboom</a:t>
            </a:r>
            <a:endParaRPr lang="en-US" sz="2800" dirty="0" smtClean="0"/>
          </a:p>
          <a:p>
            <a:r>
              <a:rPr lang="en-US" sz="2800" dirty="0" smtClean="0"/>
              <a:t>Anske van der Bom	</a:t>
            </a:r>
            <a:r>
              <a:rPr lang="en-GB" sz="2800" dirty="0" err="1" smtClean="0"/>
              <a:t>Michiel</a:t>
            </a:r>
            <a:r>
              <a:rPr lang="en-GB" sz="2800" dirty="0" smtClean="0"/>
              <a:t> Coppens</a:t>
            </a:r>
            <a:endParaRPr lang="en-US" sz="2800" dirty="0" smtClean="0"/>
          </a:p>
          <a:p>
            <a:r>
              <a:rPr lang="en-US" sz="2800" dirty="0" smtClean="0"/>
              <a:t>Samantha Gouw		</a:t>
            </a:r>
            <a:r>
              <a:rPr lang="en-GB" sz="2800" dirty="0" smtClean="0"/>
              <a:t>Frank Leebeek</a:t>
            </a:r>
            <a:endParaRPr lang="en-US" sz="2800" dirty="0"/>
          </a:p>
          <a:p>
            <a:r>
              <a:rPr lang="en-US" sz="2800" dirty="0"/>
              <a:t>S</a:t>
            </a:r>
            <a:r>
              <a:rPr lang="en-US" sz="2800" dirty="0" smtClean="0"/>
              <a:t>hermarke Hassan	</a:t>
            </a:r>
            <a:r>
              <a:rPr lang="en-GB" sz="2800" dirty="0" smtClean="0"/>
              <a:t>Erik Beckers</a:t>
            </a:r>
            <a:endParaRPr lang="en-US" sz="2800" dirty="0" smtClean="0"/>
          </a:p>
          <a:p>
            <a:r>
              <a:rPr lang="en-US" sz="2800" dirty="0" smtClean="0"/>
              <a:t>Erna van Balen		</a:t>
            </a:r>
            <a:r>
              <a:rPr lang="en-GB" sz="2800" dirty="0" smtClean="0"/>
              <a:t>Marten </a:t>
            </a:r>
            <a:r>
              <a:rPr lang="en-GB" sz="2800" dirty="0" err="1" smtClean="0"/>
              <a:t>Nijziel</a:t>
            </a:r>
            <a:endParaRPr lang="en-GB" sz="2800" dirty="0" smtClean="0"/>
          </a:p>
          <a:p>
            <a:r>
              <a:rPr lang="en-GB" sz="2800" dirty="0" smtClean="0"/>
              <a:t>Cees Smit			Louise </a:t>
            </a:r>
            <a:r>
              <a:rPr lang="en-GB" sz="2800" dirty="0" err="1" smtClean="0"/>
              <a:t>Hooimeijer</a:t>
            </a:r>
            <a:r>
              <a:rPr lang="en-GB" sz="2800" dirty="0" smtClean="0"/>
              <a:t>						Evelien Mauser-Bunschoten				Mariëtte Driessens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236296" y="404664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Werk mee aan verbetering van de zorg </a:t>
            </a:r>
            <a:r>
              <a:rPr lang="nl-NL" sz="4000" dirty="0" smtClean="0"/>
              <a:t>rondom </a:t>
            </a:r>
            <a:r>
              <a:rPr lang="nl-NL" sz="4000" dirty="0"/>
              <a:t>hemofilie/kennis over hemofilie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smtClean="0"/>
              <a:t>Registreer uzelf -&gt; </a:t>
            </a:r>
            <a:r>
              <a:rPr lang="nl-NL" dirty="0" err="1" smtClean="0"/>
              <a:t>HemoNED</a:t>
            </a:r>
            <a:r>
              <a:rPr lang="nl-NL" dirty="0" smtClean="0"/>
              <a:t>/HIN</a:t>
            </a:r>
          </a:p>
          <a:p>
            <a:pPr lvl="1"/>
            <a:r>
              <a:rPr lang="nl-NL" dirty="0" smtClean="0"/>
              <a:t>Vul de vragenlijsten in</a:t>
            </a:r>
          </a:p>
          <a:p>
            <a:pPr lvl="1"/>
            <a:r>
              <a:rPr lang="nl-NL" dirty="0" smtClean="0"/>
              <a:t>Geef toestemming voor eenmalige bloedafname en urine bij uw afspraak op de polikliniek</a:t>
            </a:r>
          </a:p>
          <a:p>
            <a:pPr lvl="1"/>
            <a:r>
              <a:rPr lang="nl-NL" dirty="0" smtClean="0"/>
              <a:t>Anoniem 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6" t="11234" b="33426"/>
          <a:stretch/>
        </p:blipFill>
        <p:spPr bwMode="auto">
          <a:xfrm>
            <a:off x="7380312" y="4221088"/>
            <a:ext cx="1475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HiN</a:t>
            </a:r>
            <a:r>
              <a:rPr lang="nl-NL" dirty="0" smtClean="0"/>
              <a:t>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Verschillende vragenlijsten verspreid onder </a:t>
            </a:r>
            <a:r>
              <a:rPr lang="nl-NL" dirty="0" err="1" smtClean="0"/>
              <a:t>hemofiliepatienten</a:t>
            </a:r>
            <a:r>
              <a:rPr lang="nl-NL" dirty="0" smtClean="0"/>
              <a:t>, 5x, 1972-2001</a:t>
            </a:r>
          </a:p>
          <a:p>
            <a:r>
              <a:rPr lang="nl-NL" dirty="0" smtClean="0"/>
              <a:t>1972, 1978, 1985, 1992 en 2001</a:t>
            </a:r>
          </a:p>
          <a:p>
            <a:pPr marL="457200" lvl="1" indent="0">
              <a:buNone/>
            </a:pPr>
            <a:r>
              <a:rPr lang="nl-NL" dirty="0" smtClean="0"/>
              <a:t>(84%)   (70%)  (81%)   (78%)      (70%)  </a:t>
            </a:r>
          </a:p>
          <a:p>
            <a:r>
              <a:rPr lang="nl-NL" dirty="0" smtClean="0"/>
              <a:t>DOEL:                                                                   leren kennen van de </a:t>
            </a:r>
            <a:r>
              <a:rPr lang="nl-NL" dirty="0" err="1" smtClean="0"/>
              <a:t>hemofiliepatienten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 A/B, hoeveel, ernst, behandeling, bloedingen, gewrichten, operaties, werk/sociaal leven</a:t>
            </a:r>
          </a:p>
        </p:txBody>
      </p:sp>
      <p:pic>
        <p:nvPicPr>
          <p:cNvPr id="4098" name="Picture 2" descr="https://www.gezondheidsplein.nl/upload/images/tinymce/Blood-d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53319" cy="14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l="8149" t="30054" r="52072" b="40334"/>
          <a:stretch/>
        </p:blipFill>
        <p:spPr bwMode="auto">
          <a:xfrm>
            <a:off x="107504" y="836712"/>
            <a:ext cx="8856984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al 1"/>
          <p:cNvSpPr/>
          <p:nvPr/>
        </p:nvSpPr>
        <p:spPr>
          <a:xfrm>
            <a:off x="5634186" y="1106488"/>
            <a:ext cx="158417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1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l="7458" t="25634" r="51934" b="33705"/>
          <a:stretch/>
        </p:blipFill>
        <p:spPr bwMode="auto">
          <a:xfrm>
            <a:off x="539552" y="548680"/>
            <a:ext cx="8280920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al 2"/>
          <p:cNvSpPr/>
          <p:nvPr/>
        </p:nvSpPr>
        <p:spPr>
          <a:xfrm>
            <a:off x="3203848" y="692696"/>
            <a:ext cx="158417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0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8426" t="37567" r="52348" b="35252"/>
          <a:stretch/>
        </p:blipFill>
        <p:spPr bwMode="auto">
          <a:xfrm>
            <a:off x="35496" y="1916832"/>
            <a:ext cx="914501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al 2"/>
          <p:cNvSpPr/>
          <p:nvPr/>
        </p:nvSpPr>
        <p:spPr>
          <a:xfrm>
            <a:off x="2771800" y="1772816"/>
            <a:ext cx="288032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6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12431" t="16353" r="47375" b="28401"/>
          <a:stretch/>
        </p:blipFill>
        <p:spPr bwMode="auto">
          <a:xfrm>
            <a:off x="1812925" y="1058862"/>
            <a:ext cx="5518150" cy="474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6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Toename gebruik profylaxe </a:t>
            </a:r>
          </a:p>
          <a:p>
            <a:r>
              <a:rPr lang="nl-NL" dirty="0" smtClean="0"/>
              <a:t>Daling jaarlijkse aantal bloedingen</a:t>
            </a:r>
          </a:p>
          <a:p>
            <a:r>
              <a:rPr lang="nl-NL" dirty="0"/>
              <a:t>D</a:t>
            </a:r>
            <a:r>
              <a:rPr lang="nl-NL" dirty="0" smtClean="0"/>
              <a:t>aling ziekenhuisopnames</a:t>
            </a:r>
          </a:p>
          <a:p>
            <a:r>
              <a:rPr lang="nl-NL" dirty="0" smtClean="0"/>
              <a:t>Gewrichtsproblemen status quo?</a:t>
            </a:r>
          </a:p>
          <a:p>
            <a:pPr lvl="1"/>
            <a:r>
              <a:rPr lang="nl-NL" dirty="0" smtClean="0"/>
              <a:t>Radiologie </a:t>
            </a:r>
            <a:r>
              <a:rPr lang="nl-NL" dirty="0" err="1" smtClean="0"/>
              <a:t>vs</a:t>
            </a:r>
            <a:r>
              <a:rPr lang="nl-NL" dirty="0" smtClean="0"/>
              <a:t> pat ervaring</a:t>
            </a:r>
          </a:p>
          <a:p>
            <a:r>
              <a:rPr lang="nl-NL" dirty="0" smtClean="0"/>
              <a:t>Levensverwachting (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HIV/HCV)</a:t>
            </a:r>
          </a:p>
          <a:p>
            <a:r>
              <a:rPr lang="nl-NL" dirty="0" smtClean="0"/>
              <a:t>Toename recombinantproducten</a:t>
            </a:r>
          </a:p>
          <a:p>
            <a:r>
              <a:rPr lang="nl-NL" dirty="0" smtClean="0"/>
              <a:t>Toename kosten </a:t>
            </a:r>
          </a:p>
        </p:txBody>
      </p:sp>
      <p:pic>
        <p:nvPicPr>
          <p:cNvPr id="4" name="Picture 2" descr="https://www.gezondheidsplein.nl/upload/images/tinymce/Blood-d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53319" cy="14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fbeeldingsresultaat voor map netherlands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975" r="975" b="1121"/>
          <a:stretch/>
        </p:blipFill>
        <p:spPr bwMode="auto">
          <a:xfrm>
            <a:off x="4072431" y="1126326"/>
            <a:ext cx="4370119" cy="49401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0154" y="3615018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1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3909" y="3547857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4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6104" y="3795567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5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1754" y="5519562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6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9666" y="4015128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3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1154" y="3004962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2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5841" y="2004837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7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4" name="Picture 2" descr="C:\Users\shassan\AppData\Local\Microsoft\Windows\Temporary Internet Files\Content.Outlook\ZES4EWFS\HiN-team voor nieuwsbri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9"/>
          <a:stretch/>
        </p:blipFill>
        <p:spPr bwMode="auto">
          <a:xfrm>
            <a:off x="395536" y="5529608"/>
            <a:ext cx="2144702" cy="1064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672408" cy="24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2204892"/>
            <a:ext cx="2381250" cy="2942553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817200" lvl="2" indent="-457200">
              <a:buAutoNum type="arabicPeriod"/>
            </a:pPr>
            <a:r>
              <a:rPr lang="en-US" sz="2000" dirty="0" smtClean="0"/>
              <a:t>LUMC</a:t>
            </a:r>
          </a:p>
          <a:p>
            <a:pPr marL="817200" lvl="2" indent="-457200">
              <a:buAutoNum type="arabicPeriod"/>
            </a:pPr>
            <a:r>
              <a:rPr lang="en-US" sz="2000" dirty="0" smtClean="0"/>
              <a:t>AMC</a:t>
            </a:r>
          </a:p>
          <a:p>
            <a:pPr marL="817200" lvl="2" indent="-457200">
              <a:buAutoNum type="arabicPeriod"/>
            </a:pPr>
            <a:r>
              <a:rPr lang="en-US" sz="2000" dirty="0" smtClean="0"/>
              <a:t>Erasmus MC</a:t>
            </a:r>
          </a:p>
          <a:p>
            <a:pPr marL="817200" lvl="2" indent="-457200">
              <a:buAutoNum type="arabicPeriod"/>
            </a:pPr>
            <a:r>
              <a:rPr lang="en-US" sz="2000" dirty="0" smtClean="0"/>
              <a:t>UMCU</a:t>
            </a:r>
          </a:p>
          <a:p>
            <a:pPr marL="817200" lvl="2" indent="-457200">
              <a:buAutoNum type="arabicPeriod"/>
            </a:pPr>
            <a:r>
              <a:rPr lang="en-US" sz="2000" dirty="0" err="1" smtClean="0"/>
              <a:t>Radboud</a:t>
            </a:r>
            <a:r>
              <a:rPr lang="en-US" sz="2000" dirty="0" smtClean="0"/>
              <a:t> MC</a:t>
            </a:r>
          </a:p>
          <a:p>
            <a:pPr marL="817200" lvl="2" indent="-457200">
              <a:buAutoNum type="arabicPeriod"/>
            </a:pPr>
            <a:r>
              <a:rPr lang="en-US" sz="2000" dirty="0" smtClean="0"/>
              <a:t>MUMC</a:t>
            </a:r>
          </a:p>
          <a:p>
            <a:pPr marL="817200" lvl="2" indent="-457200">
              <a:buAutoNum type="arabicPeriod"/>
            </a:pPr>
            <a:r>
              <a:rPr lang="en-US" sz="2000" dirty="0" smtClean="0"/>
              <a:t>UMCG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74127"/>
            <a:ext cx="2509703" cy="13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Diavoorstelling (4:3)</PresentationFormat>
  <Paragraphs>139</Paragraphs>
  <Slides>23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Hemofilie in Nederland (HiN)</vt:lpstr>
      <vt:lpstr>Historie</vt:lpstr>
      <vt:lpstr>HiN onderzoek</vt:lpstr>
      <vt:lpstr>PowerPoint-presentatie</vt:lpstr>
      <vt:lpstr>PowerPoint-presentatie</vt:lpstr>
      <vt:lpstr>PowerPoint-presentatie</vt:lpstr>
      <vt:lpstr>PowerPoint-presentatie</vt:lpstr>
      <vt:lpstr>Conclusie:</vt:lpstr>
      <vt:lpstr>PowerPoint-presentatie</vt:lpstr>
      <vt:lpstr>PowerPoint-presentatie</vt:lpstr>
      <vt:lpstr>Doel studie </vt:lpstr>
      <vt:lpstr>Onderzoeksthema’s</vt:lpstr>
      <vt:lpstr>Doel biobank</vt:lpstr>
      <vt:lpstr>De HiN-6 studie</vt:lpstr>
      <vt:lpstr>Wat kan ik verwachten? (1)</vt:lpstr>
      <vt:lpstr>Vragenlijst</vt:lpstr>
      <vt:lpstr>Evaluatie van zorg</vt:lpstr>
      <vt:lpstr>Behandeling</vt:lpstr>
      <vt:lpstr>Wat kan ik verwachten? (2)</vt:lpstr>
      <vt:lpstr>Bloed/urine</vt:lpstr>
      <vt:lpstr>PowerPoint-presentatie</vt:lpstr>
      <vt:lpstr>Onderzoekers</vt:lpstr>
      <vt:lpstr>Werk mee aan verbetering van de zorg rondom hemofilie/kennis over hemofilie </vt:lpstr>
    </vt:vector>
  </TitlesOfParts>
  <Company>Universitair Medisch Centrum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Hemofilie in Nederland (HIN)</dc:title>
  <dc:creator>Hooimeijer, HL</dc:creator>
  <cp:lastModifiedBy>Meijer, K</cp:lastModifiedBy>
  <cp:revision>20</cp:revision>
  <dcterms:created xsi:type="dcterms:W3CDTF">2017-10-18T10:58:08Z</dcterms:created>
  <dcterms:modified xsi:type="dcterms:W3CDTF">2017-12-21T12:26:09Z</dcterms:modified>
</cp:coreProperties>
</file>