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0" r:id="rId2"/>
    <p:sldId id="309" r:id="rId3"/>
    <p:sldId id="289" r:id="rId4"/>
    <p:sldId id="313" r:id="rId5"/>
    <p:sldId id="314" r:id="rId6"/>
    <p:sldId id="316" r:id="rId7"/>
    <p:sldId id="291" r:id="rId8"/>
    <p:sldId id="292" r:id="rId9"/>
    <p:sldId id="293" r:id="rId10"/>
    <p:sldId id="294" r:id="rId11"/>
    <p:sldId id="297" r:id="rId12"/>
    <p:sldId id="311" r:id="rId13"/>
    <p:sldId id="312" r:id="rId14"/>
    <p:sldId id="298" r:id="rId15"/>
    <p:sldId id="299" r:id="rId16"/>
    <p:sldId id="301" r:id="rId17"/>
    <p:sldId id="300" r:id="rId18"/>
    <p:sldId id="295" r:id="rId19"/>
    <p:sldId id="296" r:id="rId20"/>
    <p:sldId id="317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5C778-5ECC-47C3-939D-1CED434EA28D}" type="datetimeFigureOut">
              <a:rPr lang="nl-NL" smtClean="0"/>
              <a:pPr/>
              <a:t>21-12-2017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CE024-C03D-42D0-AEFA-DB42299AA0A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94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0" y="0"/>
            <a:ext cx="4648200" cy="86836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Times New Roman" charset="0"/>
            </a:endParaRPr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4572000" y="0"/>
            <a:ext cx="4572000" cy="8683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Times New Roman" charset="0"/>
            </a:endParaRPr>
          </a:p>
        </p:txBody>
      </p:sp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1082675" y="6553200"/>
            <a:ext cx="3489325" cy="3048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Times New Roman" charset="0"/>
            </a:endParaRPr>
          </a:p>
        </p:txBody>
      </p:sp>
      <p:pic>
        <p:nvPicPr>
          <p:cNvPr id="7" name="Picture 1029" descr="UMC logo diap (jpeg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4E6D"/>
              </a:clrFrom>
              <a:clrTo>
                <a:srgbClr val="004E6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0"/>
            <a:ext cx="4114800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2822" name="Rectangle 1030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1181100"/>
            <a:ext cx="8458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162823" name="Rectangle 103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77900" y="2590800"/>
            <a:ext cx="6400800" cy="1752600"/>
          </a:xfrm>
        </p:spPr>
        <p:txBody>
          <a:bodyPr/>
          <a:lstStyle>
            <a:lvl1pPr>
              <a:lnSpc>
                <a:spcPct val="90000"/>
              </a:lnSpc>
              <a:spcBef>
                <a:spcPct val="25000"/>
              </a:spcBef>
              <a:buClr>
                <a:schemeClr val="tx2"/>
              </a:buClr>
              <a:defRPr sz="2800"/>
            </a:lvl1pPr>
          </a:lstStyle>
          <a:p>
            <a:r>
              <a:rPr lang="nl-NL"/>
              <a:t>Klik om de opmaakprofielen van de</a:t>
            </a:r>
            <a:r>
              <a:rPr lang="en-GB"/>
              <a:t/>
            </a:r>
            <a:br>
              <a:rPr lang="en-GB"/>
            </a:br>
            <a:r>
              <a:rPr lang="nl-NL"/>
              <a:t>modeltekst te bewerken</a:t>
            </a:r>
            <a:endParaRPr lang="en-GB"/>
          </a:p>
          <a:p>
            <a:r>
              <a:rPr lang="nl-NL"/>
              <a:t>Tweede niveau</a:t>
            </a:r>
            <a:endParaRPr lang="en-GB"/>
          </a:p>
          <a:p>
            <a:r>
              <a:rPr lang="nl-NL"/>
              <a:t>Derde niveau</a:t>
            </a:r>
            <a:endParaRPr lang="en-GB"/>
          </a:p>
          <a:p>
            <a:r>
              <a:rPr lang="nl-NL"/>
              <a:t>Vierde nivea</a:t>
            </a:r>
            <a:r>
              <a:rPr lang="en-GB"/>
              <a:t>u</a:t>
            </a:r>
          </a:p>
          <a:p>
            <a:r>
              <a:rPr lang="nl-NL"/>
              <a:t>Vijfde niveau</a:t>
            </a:r>
          </a:p>
          <a:p>
            <a:endParaRPr lang="nl-N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HBCZO 2014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HBCZO 2014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70" r:id="rId11"/>
  </p:sldLayoutIdLst>
  <p:hf sldNum="0" hd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609606" cy="397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vak 2"/>
          <p:cNvSpPr txBox="1"/>
          <p:nvPr/>
        </p:nvSpPr>
        <p:spPr>
          <a:xfrm>
            <a:off x="3995936" y="5517232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dirty="0" smtClean="0">
                <a:solidFill>
                  <a:schemeClr val="accent3"/>
                </a:solidFill>
              </a:rPr>
              <a:t>Joline Saes</a:t>
            </a:r>
          </a:p>
          <a:p>
            <a:pPr algn="ctr"/>
            <a:r>
              <a:rPr lang="nl-NL" dirty="0" smtClean="0">
                <a:solidFill>
                  <a:schemeClr val="accent3"/>
                </a:solidFill>
              </a:rPr>
              <a:t>2-11-2017</a:t>
            </a:r>
            <a:endParaRPr lang="nl-NL" dirty="0">
              <a:solidFill>
                <a:schemeClr val="accent3"/>
              </a:solidFill>
            </a:endParaRPr>
          </a:p>
        </p:txBody>
      </p:sp>
      <p:pic>
        <p:nvPicPr>
          <p:cNvPr id="4" name="Afbeelding 3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0" dirty="0" smtClean="0"/>
              <a:t>Wat</a:t>
            </a:r>
            <a:endParaRPr lang="nl-NL" b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2411760" y="1772816"/>
            <a:ext cx="5328592" cy="4125600"/>
          </a:xfrm>
        </p:spPr>
        <p:txBody>
          <a:bodyPr/>
          <a:lstStyle/>
          <a:p>
            <a:r>
              <a:rPr lang="nl-NL" dirty="0" smtClean="0"/>
              <a:t>Digitale vragenlijst</a:t>
            </a:r>
          </a:p>
          <a:p>
            <a:endParaRPr lang="nl-NL" dirty="0" smtClean="0"/>
          </a:p>
          <a:p>
            <a:r>
              <a:rPr lang="nl-NL" dirty="0" err="1" smtClean="0"/>
              <a:t>Éen</a:t>
            </a:r>
            <a:r>
              <a:rPr lang="nl-NL" dirty="0" smtClean="0"/>
              <a:t> studiebezoek aan eigen behandelcentrum</a:t>
            </a:r>
          </a:p>
          <a:p>
            <a:endParaRPr lang="nl-NL" dirty="0" smtClean="0"/>
          </a:p>
          <a:p>
            <a:pPr lvl="1"/>
            <a:r>
              <a:rPr lang="nl-NL" dirty="0" smtClean="0"/>
              <a:t>Bloedingsscores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Bloedafname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Speekselafname</a:t>
            </a:r>
          </a:p>
          <a:p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Vragenlijst</a:t>
            </a:r>
            <a:endParaRPr lang="nl-NL" b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2699792" y="1628800"/>
            <a:ext cx="4039200" cy="4125600"/>
          </a:xfrm>
        </p:spPr>
        <p:txBody>
          <a:bodyPr/>
          <a:lstStyle/>
          <a:p>
            <a:r>
              <a:rPr lang="nl-NL" dirty="0" smtClean="0"/>
              <a:t>Kwaliteit van leven</a:t>
            </a:r>
          </a:p>
          <a:p>
            <a:endParaRPr lang="nl-NL" dirty="0" smtClean="0"/>
          </a:p>
          <a:p>
            <a:r>
              <a:rPr lang="nl-NL" dirty="0" smtClean="0"/>
              <a:t>Sport/beweging</a:t>
            </a:r>
          </a:p>
          <a:p>
            <a:endParaRPr lang="nl-NL" dirty="0" smtClean="0"/>
          </a:p>
          <a:p>
            <a:r>
              <a:rPr lang="nl-NL" dirty="0" smtClean="0"/>
              <a:t>Andere ziekten</a:t>
            </a:r>
          </a:p>
          <a:p>
            <a:endParaRPr lang="nl-NL" dirty="0" smtClean="0"/>
          </a:p>
          <a:p>
            <a:r>
              <a:rPr lang="nl-NL" dirty="0" smtClean="0"/>
              <a:t>Zwangerschap en bevallingen</a:t>
            </a:r>
          </a:p>
          <a:p>
            <a:endParaRPr lang="nl-NL" dirty="0" smtClean="0"/>
          </a:p>
          <a:p>
            <a:r>
              <a:rPr lang="nl-NL" dirty="0" smtClean="0"/>
              <a:t>Kwaliteit van zorg</a:t>
            </a:r>
          </a:p>
          <a:p>
            <a:endParaRPr lang="nl-NL" dirty="0" smtClean="0"/>
          </a:p>
          <a:p>
            <a:r>
              <a:rPr lang="nl-NL" dirty="0" smtClean="0"/>
              <a:t>Therapietrouw</a:t>
            </a:r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Vragenlijst</a:t>
            </a:r>
            <a:endParaRPr lang="nl-NL" b="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2" y="1556792"/>
            <a:ext cx="9110348" cy="389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Afbeelding 3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Vragenlijst</a:t>
            </a:r>
            <a:endParaRPr lang="nl-NL" b="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593291"/>
            <a:ext cx="6480720" cy="1711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6421" y="324765"/>
            <a:ext cx="2027717" cy="602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Bloedingsscores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1916833"/>
            <a:ext cx="5904656" cy="4032448"/>
          </a:xfrm>
        </p:spPr>
        <p:txBody>
          <a:bodyPr/>
          <a:lstStyle/>
          <a:p>
            <a:r>
              <a:rPr lang="nl-NL" dirty="0" smtClean="0"/>
              <a:t>International society for </a:t>
            </a:r>
            <a:r>
              <a:rPr lang="nl-NL" dirty="0" err="1" smtClean="0"/>
              <a:t>Thrombosis</a:t>
            </a:r>
            <a:r>
              <a:rPr lang="nl-NL" dirty="0" smtClean="0"/>
              <a:t> and Haemostasis</a:t>
            </a:r>
          </a:p>
          <a:p>
            <a:endParaRPr lang="nl-NL" dirty="0" smtClean="0"/>
          </a:p>
          <a:p>
            <a:r>
              <a:rPr lang="nl-NL" dirty="0" smtClean="0"/>
              <a:t>Rare </a:t>
            </a:r>
            <a:r>
              <a:rPr lang="nl-NL" dirty="0" err="1" smtClean="0"/>
              <a:t>Bleeding</a:t>
            </a:r>
            <a:r>
              <a:rPr lang="nl-NL" dirty="0" smtClean="0"/>
              <a:t> Disorder Score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Bloedonderzoek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131840" y="1772816"/>
            <a:ext cx="4266024" cy="4125365"/>
          </a:xfrm>
        </p:spPr>
        <p:txBody>
          <a:bodyPr/>
          <a:lstStyle/>
          <a:p>
            <a:r>
              <a:rPr lang="nl-NL" dirty="0" smtClean="0"/>
              <a:t>Bloedbeeld</a:t>
            </a:r>
          </a:p>
          <a:p>
            <a:endParaRPr lang="nl-NL" dirty="0" smtClean="0"/>
          </a:p>
          <a:p>
            <a:r>
              <a:rPr lang="nl-NL" dirty="0" smtClean="0"/>
              <a:t>Stollingstijden</a:t>
            </a:r>
          </a:p>
          <a:p>
            <a:endParaRPr lang="nl-NL" dirty="0" smtClean="0"/>
          </a:p>
          <a:p>
            <a:r>
              <a:rPr lang="nl-NL" dirty="0" smtClean="0"/>
              <a:t>Stollingsfactoren</a:t>
            </a:r>
          </a:p>
          <a:p>
            <a:endParaRPr lang="nl-NL" dirty="0" smtClean="0"/>
          </a:p>
          <a:p>
            <a:r>
              <a:rPr lang="nl-NL" dirty="0" smtClean="0"/>
              <a:t>Nijmegen hemostase </a:t>
            </a:r>
            <a:r>
              <a:rPr lang="nl-NL" dirty="0" err="1" smtClean="0"/>
              <a:t>assay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Speeksel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Biobank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771800" y="1772816"/>
            <a:ext cx="4320480" cy="4125365"/>
          </a:xfrm>
        </p:spPr>
        <p:txBody>
          <a:bodyPr/>
          <a:lstStyle/>
          <a:p>
            <a:r>
              <a:rPr lang="nl-NL" dirty="0" smtClean="0"/>
              <a:t>20 ml bloed</a:t>
            </a:r>
          </a:p>
          <a:p>
            <a:endParaRPr lang="nl-NL" dirty="0" smtClean="0"/>
          </a:p>
          <a:p>
            <a:r>
              <a:rPr lang="nl-NL" dirty="0" smtClean="0"/>
              <a:t>Toekomstig onderzoek</a:t>
            </a:r>
          </a:p>
          <a:p>
            <a:endParaRPr lang="nl-NL" dirty="0" smtClean="0"/>
          </a:p>
          <a:p>
            <a:r>
              <a:rPr lang="nl-NL" dirty="0" smtClean="0"/>
              <a:t>Radboud biobank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Genetisch onderzoek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99792" y="1772816"/>
            <a:ext cx="4842088" cy="4125365"/>
          </a:xfrm>
        </p:spPr>
        <p:txBody>
          <a:bodyPr/>
          <a:lstStyle/>
          <a:p>
            <a:r>
              <a:rPr lang="nl-NL" dirty="0" smtClean="0"/>
              <a:t>136 bekende genen</a:t>
            </a:r>
          </a:p>
          <a:p>
            <a:endParaRPr lang="nl-NL" dirty="0" smtClean="0"/>
          </a:p>
          <a:p>
            <a:r>
              <a:rPr lang="nl-NL" dirty="0" smtClean="0"/>
              <a:t>Nevenbevindingen?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07368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Bekende patiënten</a:t>
            </a:r>
            <a:endParaRPr lang="nl-NL" b="0" dirty="0"/>
          </a:p>
        </p:txBody>
      </p:sp>
      <p:graphicFrame>
        <p:nvGraphicFramePr>
          <p:cNvPr id="5" name="Tijdelijke aanduiding voor afbeelding 4"/>
          <p:cNvGraphicFramePr>
            <a:graphicFrameLocks noGrp="1"/>
          </p:cNvGraphicFramePr>
          <p:nvPr>
            <p:ph type="pic" sz="quarter" idx="15"/>
          </p:nvPr>
        </p:nvGraphicFramePr>
        <p:xfrm>
          <a:off x="1187624" y="1484784"/>
          <a:ext cx="6696744" cy="453506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32248"/>
                <a:gridCol w="2232248"/>
                <a:gridCol w="2232248"/>
              </a:tblGrid>
              <a:tr h="412279">
                <a:tc>
                  <a:txBody>
                    <a:bodyPr/>
                    <a:lstStyle/>
                    <a:p>
                      <a:r>
                        <a:rPr lang="nl-NL" dirty="0" smtClean="0"/>
                        <a:t>Deficiëntie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Nederland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Groningen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Fibrinogeen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7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13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35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FV&amp;VIII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FVII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97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16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FXI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94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9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FXIII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18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el-GR" dirty="0" smtClean="0"/>
                        <a:t>Α</a:t>
                      </a:r>
                      <a:r>
                        <a:rPr lang="nl-NL" dirty="0" smtClean="0"/>
                        <a:t>lpha2-antiplasmine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25</a:t>
                      </a:r>
                      <a:endParaRPr lang="nl-NL" dirty="0"/>
                    </a:p>
                  </a:txBody>
                  <a:tcPr/>
                </a:tc>
              </a:tr>
              <a:tr h="412279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PAI-1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36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0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347864" y="6168463"/>
            <a:ext cx="4806336" cy="689537"/>
          </a:xfrm>
        </p:spPr>
        <p:txBody>
          <a:bodyPr/>
          <a:lstStyle/>
          <a:p>
            <a:r>
              <a:rPr lang="nl-NL" sz="1600" dirty="0" err="1" smtClean="0"/>
              <a:t>Homozygoten</a:t>
            </a:r>
            <a:r>
              <a:rPr lang="nl-NL" sz="1600" dirty="0" smtClean="0"/>
              <a:t> &amp; heterozygoten</a:t>
            </a:r>
            <a:endParaRPr lang="nl-NL" sz="1600" dirty="0"/>
          </a:p>
        </p:txBody>
      </p:sp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Groningen</a:t>
            </a:r>
            <a:endParaRPr lang="nl-NL" b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7434088" cy="4125600"/>
          </a:xfrm>
        </p:spPr>
        <p:txBody>
          <a:bodyPr/>
          <a:lstStyle/>
          <a:p>
            <a:r>
              <a:rPr lang="nl-NL" dirty="0" smtClean="0"/>
              <a:t>Binnen enkele weken: uitnodiging en informatiebrief</a:t>
            </a:r>
          </a:p>
          <a:p>
            <a:endParaRPr lang="nl-NL" dirty="0" smtClean="0"/>
          </a:p>
          <a:p>
            <a:r>
              <a:rPr lang="nl-NL" dirty="0" smtClean="0"/>
              <a:t>1 bezoek aan hemofiliebehandelcentrum</a:t>
            </a:r>
          </a:p>
          <a:p>
            <a:endParaRPr lang="nl-NL" dirty="0" smtClean="0"/>
          </a:p>
          <a:p>
            <a:r>
              <a:rPr lang="nl-NL" dirty="0" smtClean="0"/>
              <a:t>Planning december - januari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568952" cy="533400"/>
          </a:xfrm>
        </p:spPr>
        <p:txBody>
          <a:bodyPr/>
          <a:lstStyle/>
          <a:p>
            <a:pPr algn="ctr"/>
            <a:r>
              <a:rPr lang="nl-NL" sz="3000" b="0" dirty="0" smtClean="0"/>
              <a:t>Opkomst zeldzame </a:t>
            </a:r>
            <a:r>
              <a:rPr lang="nl-NL" sz="3000" b="0" dirty="0" err="1" smtClean="0"/>
              <a:t>bloedingsstoornissen</a:t>
            </a:r>
            <a:r>
              <a:rPr lang="nl-NL" sz="3000" b="0" dirty="0" smtClean="0"/>
              <a:t> in Nederland</a:t>
            </a:r>
            <a:endParaRPr lang="nl-NL" sz="3000" b="0" dirty="0"/>
          </a:p>
        </p:txBody>
      </p:sp>
      <p:grpSp>
        <p:nvGrpSpPr>
          <p:cNvPr id="3" name="Groep 4"/>
          <p:cNvGrpSpPr/>
          <p:nvPr/>
        </p:nvGrpSpPr>
        <p:grpSpPr>
          <a:xfrm>
            <a:off x="1115616" y="1988840"/>
            <a:ext cx="2952328" cy="3312368"/>
            <a:chOff x="683568" y="1484784"/>
            <a:chExt cx="4072146" cy="4608512"/>
          </a:xfrm>
        </p:grpSpPr>
        <p:pic>
          <p:nvPicPr>
            <p:cNvPr id="6" name="Picture 2" descr="Afbeeldingsresultaat voor kaart nederland"/>
            <p:cNvPicPr>
              <a:picLocks noChangeAspect="1" noChangeArrowheads="1"/>
            </p:cNvPicPr>
            <p:nvPr/>
          </p:nvPicPr>
          <p:blipFill>
            <a:blip r:embed="rId2" cstate="print"/>
            <a:srcRect t="2899" b="4348"/>
            <a:stretch>
              <a:fillRect/>
            </a:stretch>
          </p:blipFill>
          <p:spPr bwMode="auto">
            <a:xfrm>
              <a:off x="683568" y="1484784"/>
              <a:ext cx="4072146" cy="4608512"/>
            </a:xfrm>
            <a:prstGeom prst="rect">
              <a:avLst/>
            </a:prstGeom>
            <a:noFill/>
          </p:spPr>
        </p:pic>
        <p:sp>
          <p:nvSpPr>
            <p:cNvPr id="7" name="Stroomdiagram: Verbindingslijn 6"/>
            <p:cNvSpPr/>
            <p:nvPr/>
          </p:nvSpPr>
          <p:spPr>
            <a:xfrm>
              <a:off x="2339752" y="3573016"/>
              <a:ext cx="144016" cy="144016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Stroomdiagram: Verbindingslijn 7"/>
            <p:cNvSpPr/>
            <p:nvPr/>
          </p:nvSpPr>
          <p:spPr>
            <a:xfrm>
              <a:off x="3779912" y="2204864"/>
              <a:ext cx="144016" cy="144016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Stroomdiagram: Verbindingslijn 8"/>
            <p:cNvSpPr/>
            <p:nvPr/>
          </p:nvSpPr>
          <p:spPr>
            <a:xfrm>
              <a:off x="3131840" y="4149080"/>
              <a:ext cx="144016" cy="14401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Stroomdiagram: Verbindingslijn 9"/>
            <p:cNvSpPr/>
            <p:nvPr/>
          </p:nvSpPr>
          <p:spPr>
            <a:xfrm>
              <a:off x="3059832" y="5805264"/>
              <a:ext cx="144016" cy="14401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1" name="Stroomdiagram: Verbindingslijn 10"/>
            <p:cNvSpPr/>
            <p:nvPr/>
          </p:nvSpPr>
          <p:spPr>
            <a:xfrm>
              <a:off x="2843808" y="4941168"/>
              <a:ext cx="144016" cy="144016"/>
            </a:xfrm>
            <a:prstGeom prst="flowChartConnector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Stroomdiagram: Verbindingslijn 11"/>
            <p:cNvSpPr/>
            <p:nvPr/>
          </p:nvSpPr>
          <p:spPr>
            <a:xfrm>
              <a:off x="2483768" y="3933056"/>
              <a:ext cx="144016" cy="144016"/>
            </a:xfrm>
            <a:prstGeom prst="flowChartConnector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Stroomdiagram: Verbindingslijn 12"/>
            <p:cNvSpPr/>
            <p:nvPr/>
          </p:nvSpPr>
          <p:spPr>
            <a:xfrm>
              <a:off x="1907704" y="4365104"/>
              <a:ext cx="144016" cy="144016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4" name="Stroomdiagram: Verbindingslijn 13"/>
            <p:cNvSpPr/>
            <p:nvPr/>
          </p:nvSpPr>
          <p:spPr>
            <a:xfrm>
              <a:off x="1979712" y="3789040"/>
              <a:ext cx="144016" cy="144016"/>
            </a:xfrm>
            <a:prstGeom prst="flowChartConnector">
              <a:avLst/>
            </a:prstGeom>
            <a:solidFill>
              <a:srgbClr val="580000"/>
            </a:solidFill>
            <a:ln>
              <a:solidFill>
                <a:srgbClr val="5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5" name="Stroomdiagram: Verbindingslijn 14"/>
            <p:cNvSpPr/>
            <p:nvPr/>
          </p:nvSpPr>
          <p:spPr>
            <a:xfrm>
              <a:off x="1691680" y="4005064"/>
              <a:ext cx="144016" cy="144016"/>
            </a:xfrm>
            <a:prstGeom prst="flowChartConnector">
              <a:avLst/>
            </a:prstGeom>
            <a:solidFill>
              <a:srgbClr val="580000"/>
            </a:solidFill>
            <a:ln>
              <a:solidFill>
                <a:srgbClr val="58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4644008" y="1772816"/>
            <a:ext cx="4355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1600" dirty="0" err="1" smtClean="0">
                <a:solidFill>
                  <a:schemeClr val="bg1">
                    <a:lumMod val="75000"/>
                  </a:schemeClr>
                </a:solidFill>
              </a:rPr>
              <a:t>HiN</a:t>
            </a:r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 studie = Hemofilie in Nederland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Start in 1972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HBC in Leiden</a:t>
            </a:r>
          </a:p>
          <a:p>
            <a:pPr marL="342900" indent="-342900"/>
            <a:endParaRPr lang="nl-NL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AutoNum type="arabicPeriod" startAt="2"/>
            </a:pPr>
            <a:r>
              <a:rPr lang="nl-NL" sz="1600" dirty="0" err="1" smtClean="0">
                <a:solidFill>
                  <a:schemeClr val="bg1">
                    <a:lumMod val="75000"/>
                  </a:schemeClr>
                </a:solidFill>
              </a:rPr>
              <a:t>WiN</a:t>
            </a:r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 studie = Von </a:t>
            </a:r>
            <a:r>
              <a:rPr lang="nl-NL" sz="1600" dirty="0" err="1" smtClean="0">
                <a:solidFill>
                  <a:schemeClr val="bg1">
                    <a:lumMod val="75000"/>
                  </a:schemeClr>
                </a:solidFill>
              </a:rPr>
              <a:t>Willebrand</a:t>
            </a:r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 in Nederland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Start in 2007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HBC in Rotterdam</a:t>
            </a:r>
          </a:p>
          <a:p>
            <a:pPr marL="342900" indent="-342900"/>
            <a:endParaRPr lang="nl-NL" sz="1600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AutoNum type="arabicPeriod" startAt="3"/>
            </a:pPr>
            <a:r>
              <a:rPr lang="nl-NL" sz="1600" dirty="0" err="1" smtClean="0">
                <a:solidFill>
                  <a:schemeClr val="bg1">
                    <a:lumMod val="75000"/>
                  </a:schemeClr>
                </a:solidFill>
              </a:rPr>
              <a:t>TiN</a:t>
            </a:r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 studie = </a:t>
            </a:r>
            <a:r>
              <a:rPr lang="nl-NL" sz="1600" dirty="0" err="1" smtClean="0">
                <a:solidFill>
                  <a:schemeClr val="bg1">
                    <a:lumMod val="75000"/>
                  </a:schemeClr>
                </a:solidFill>
              </a:rPr>
              <a:t>Trombopathie</a:t>
            </a:r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 in Nederland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Start in 2016</a:t>
            </a:r>
          </a:p>
          <a:p>
            <a:pPr marL="342900" indent="-342900"/>
            <a:r>
              <a:rPr lang="nl-NL" sz="1600" dirty="0" smtClean="0">
                <a:solidFill>
                  <a:schemeClr val="bg1">
                    <a:lumMod val="75000"/>
                  </a:schemeClr>
                </a:solidFill>
              </a:rPr>
              <a:t>	HBC in Utecht</a:t>
            </a:r>
          </a:p>
          <a:p>
            <a:pPr marL="342900" indent="-342900"/>
            <a:endParaRPr lang="nl-NL" sz="1600" dirty="0" smtClean="0"/>
          </a:p>
          <a:p>
            <a:pPr marL="342900" indent="-342900">
              <a:buAutoNum type="arabicPeriod" startAt="4"/>
            </a:pPr>
            <a:r>
              <a:rPr lang="nl-NL" sz="1600" dirty="0" smtClean="0"/>
              <a:t>RBIN studie = Rare </a:t>
            </a:r>
            <a:r>
              <a:rPr lang="nl-NL" sz="1600" dirty="0" err="1" smtClean="0"/>
              <a:t>Bleeding</a:t>
            </a:r>
            <a:r>
              <a:rPr lang="nl-NL" sz="1600" dirty="0" smtClean="0"/>
              <a:t> disorders in Nederland</a:t>
            </a:r>
          </a:p>
          <a:p>
            <a:pPr marL="342900" indent="-342900"/>
            <a:r>
              <a:rPr lang="nl-NL" sz="1600" dirty="0" smtClean="0"/>
              <a:t>	Start in 2017</a:t>
            </a:r>
          </a:p>
          <a:p>
            <a:pPr marL="342900" indent="-342900"/>
            <a:r>
              <a:rPr lang="nl-NL" sz="1600" dirty="0" smtClean="0"/>
              <a:t>	HBC NEM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1691680" y="3356992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2051720" y="4077072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2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2123728" y="3717032"/>
            <a:ext cx="276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nl-NL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915816" y="364502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4</a:t>
            </a:r>
            <a:endParaRPr lang="nl-NL" sz="1400" dirty="0"/>
          </a:p>
        </p:txBody>
      </p:sp>
      <p:sp>
        <p:nvSpPr>
          <p:cNvPr id="21" name="Tekstvak 20"/>
          <p:cNvSpPr txBox="1"/>
          <p:nvPr/>
        </p:nvSpPr>
        <p:spPr>
          <a:xfrm>
            <a:off x="2699792" y="429309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4</a:t>
            </a:r>
            <a:endParaRPr lang="nl-NL" sz="1400" dirty="0"/>
          </a:p>
        </p:txBody>
      </p:sp>
      <p:sp>
        <p:nvSpPr>
          <p:cNvPr id="22" name="Tekstvak 21"/>
          <p:cNvSpPr txBox="1"/>
          <p:nvPr/>
        </p:nvSpPr>
        <p:spPr>
          <a:xfrm>
            <a:off x="2627784" y="49411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 smtClean="0"/>
              <a:t>4</a:t>
            </a:r>
            <a:endParaRPr lang="nl-NL" sz="1400" dirty="0"/>
          </a:p>
        </p:txBody>
      </p:sp>
      <p:pic>
        <p:nvPicPr>
          <p:cNvPr id="23" name="Afbeelding 22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vraagtek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7824" y="1124744"/>
            <a:ext cx="3057496" cy="4326645"/>
          </a:xfrm>
        </p:spPr>
      </p:pic>
      <p:sp>
        <p:nvSpPr>
          <p:cNvPr id="3" name="Tekstvak 2"/>
          <p:cNvSpPr txBox="1"/>
          <p:nvPr/>
        </p:nvSpPr>
        <p:spPr>
          <a:xfrm>
            <a:off x="3059832" y="5589240"/>
            <a:ext cx="2840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accent3"/>
                </a:solidFill>
              </a:rPr>
              <a:t>Joline.Saes</a:t>
            </a:r>
            <a:r>
              <a:rPr lang="nl-NL" dirty="0" smtClean="0">
                <a:solidFill>
                  <a:schemeClr val="accent3"/>
                </a:solidFill>
              </a:rPr>
              <a:t>@</a:t>
            </a:r>
            <a:r>
              <a:rPr lang="nl-NL" dirty="0" err="1" smtClean="0">
                <a:solidFill>
                  <a:schemeClr val="accent3"/>
                </a:solidFill>
              </a:rPr>
              <a:t>radboudumc.nl</a:t>
            </a:r>
            <a:endParaRPr lang="nl-NL" dirty="0">
              <a:solidFill>
                <a:schemeClr val="accent3"/>
              </a:solidFill>
            </a:endParaRPr>
          </a:p>
        </p:txBody>
      </p:sp>
      <p:pic>
        <p:nvPicPr>
          <p:cNvPr id="4" name="Afbeelding 3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Stollingssysteem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Wond dichtmaken = primaire hemostase </a:t>
            </a:r>
          </a:p>
          <a:p>
            <a:endParaRPr lang="nl-NL" dirty="0" smtClean="0"/>
          </a:p>
          <a:p>
            <a:r>
              <a:rPr lang="nl-NL" dirty="0" smtClean="0"/>
              <a:t>Bloedplaatjes</a:t>
            </a:r>
          </a:p>
          <a:p>
            <a:endParaRPr lang="nl-NL" dirty="0" smtClean="0"/>
          </a:p>
          <a:p>
            <a:r>
              <a:rPr lang="nl-NL" dirty="0" err="1" smtClean="0"/>
              <a:t>von</a:t>
            </a:r>
            <a:r>
              <a:rPr lang="nl-NL" dirty="0" smtClean="0"/>
              <a:t> Willebrand factor</a:t>
            </a:r>
          </a:p>
          <a:p>
            <a:endParaRPr lang="nl-NL" dirty="0" smtClean="0"/>
          </a:p>
          <a:p>
            <a:r>
              <a:rPr lang="nl-NL" u="sng" dirty="0" smtClean="0"/>
              <a:t>Door</a:t>
            </a:r>
            <a:r>
              <a:rPr lang="nl-NL" dirty="0" smtClean="0"/>
              <a:t>bloeden</a:t>
            </a:r>
          </a:p>
          <a:p>
            <a:endParaRPr lang="nl-NL" dirty="0" smtClean="0"/>
          </a:p>
        </p:txBody>
      </p:sp>
      <p:pic>
        <p:nvPicPr>
          <p:cNvPr id="4" name="Picture 2" descr="http://farm3.static.flickr.com/2735/4306303074_64aa7cf8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032956"/>
            <a:ext cx="4104456" cy="3078342"/>
          </a:xfrm>
          <a:prstGeom prst="rect">
            <a:avLst/>
          </a:prstGeom>
          <a:noFill/>
        </p:spPr>
      </p:pic>
      <p:pic>
        <p:nvPicPr>
          <p:cNvPr id="5" name="Afbeelding 4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Stollingssysteem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Wond dichthouden = secundaire hemostase</a:t>
            </a:r>
          </a:p>
          <a:p>
            <a:endParaRPr lang="nl-NL" dirty="0" smtClean="0"/>
          </a:p>
          <a:p>
            <a:r>
              <a:rPr lang="nl-NL" dirty="0" smtClean="0"/>
              <a:t>stollingsfactoren</a:t>
            </a:r>
          </a:p>
          <a:p>
            <a:endParaRPr lang="nl-NL" dirty="0" smtClean="0"/>
          </a:p>
          <a:p>
            <a:r>
              <a:rPr lang="nl-NL" dirty="0" smtClean="0"/>
              <a:t>Stolsel oplossen = </a:t>
            </a:r>
            <a:r>
              <a:rPr lang="nl-NL" dirty="0" err="1" smtClean="0"/>
              <a:t>fibrinolyse</a:t>
            </a:r>
            <a:endParaRPr lang="nl-NL" dirty="0" smtClean="0"/>
          </a:p>
          <a:p>
            <a:endParaRPr lang="nl-NL" dirty="0" smtClean="0"/>
          </a:p>
          <a:p>
            <a:r>
              <a:rPr lang="nl-NL" u="sng" dirty="0" smtClean="0"/>
              <a:t>Na</a:t>
            </a:r>
            <a:r>
              <a:rPr lang="nl-NL" dirty="0" smtClean="0"/>
              <a:t>bloeden</a:t>
            </a:r>
          </a:p>
          <a:p>
            <a:endParaRPr lang="nl-NL" dirty="0"/>
          </a:p>
        </p:txBody>
      </p:sp>
      <p:pic>
        <p:nvPicPr>
          <p:cNvPr id="5" name="Picture 2" descr="img035"/>
          <p:cNvPicPr>
            <a:picLocks noChangeAspect="1" noChangeArrowheads="1"/>
          </p:cNvPicPr>
          <p:nvPr/>
        </p:nvPicPr>
        <p:blipFill>
          <a:blip r:embed="rId2" cstate="print"/>
          <a:srcRect l="13338" t="16389" r="52048" b="4601"/>
          <a:stretch>
            <a:fillRect/>
          </a:stretch>
        </p:blipFill>
        <p:spPr bwMode="auto">
          <a:xfrm>
            <a:off x="5796136" y="2060848"/>
            <a:ext cx="2698236" cy="4104630"/>
          </a:xfrm>
          <a:prstGeom prst="rect">
            <a:avLst/>
          </a:prstGeom>
          <a:noFill/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Zeldzame bloedingsstoornissen</a:t>
            </a:r>
            <a:endParaRPr lang="nl-NL" b="0" dirty="0"/>
          </a:p>
        </p:txBody>
      </p:sp>
      <p:graphicFrame>
        <p:nvGraphicFramePr>
          <p:cNvPr id="5" name="Tijdelijke aanduiding voor afbeelding 4"/>
          <p:cNvGraphicFramePr>
            <a:graphicFrameLocks/>
          </p:cNvGraphicFramePr>
          <p:nvPr/>
        </p:nvGraphicFramePr>
        <p:xfrm>
          <a:off x="1763688" y="1484784"/>
          <a:ext cx="5342598" cy="482453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1299"/>
                <a:gridCol w="2671299"/>
              </a:tblGrid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Deficiëntie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Vóorkomen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Fibrinogeen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</a:t>
                      </a:r>
                      <a:r>
                        <a:rPr lang="nl-NL" baseline="0" dirty="0" smtClean="0"/>
                        <a:t> 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1:2.000.000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V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V&amp;VIII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1:1-2.000.000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VII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1:500.000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X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XI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Factor XIII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1:1-2.000.000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r>
                        <a:rPr lang="nl-NL" smtClean="0"/>
                        <a:t>lpha2-antiplasmine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Onbekend</a:t>
                      </a:r>
                      <a:endParaRPr lang="nl-NL" dirty="0"/>
                    </a:p>
                  </a:txBody>
                  <a:tcPr/>
                </a:tc>
              </a:tr>
              <a:tr h="438594">
                <a:tc>
                  <a:txBody>
                    <a:bodyPr/>
                    <a:lstStyle/>
                    <a:p>
                      <a:r>
                        <a:rPr lang="nl-NL" dirty="0" smtClean="0"/>
                        <a:t>PAI-1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Onbekend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Afbeelding 3" descr="groning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Wat weten we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Weinig</a:t>
            </a:r>
          </a:p>
          <a:p>
            <a:endParaRPr lang="nl-NL" dirty="0" smtClean="0"/>
          </a:p>
          <a:p>
            <a:r>
              <a:rPr lang="nl-NL" dirty="0" smtClean="0"/>
              <a:t>Variatie tussen verschillende zeldzame bloedingsstoornissen</a:t>
            </a:r>
          </a:p>
          <a:p>
            <a:endParaRPr lang="nl-NL" dirty="0" smtClean="0"/>
          </a:p>
          <a:p>
            <a:r>
              <a:rPr lang="nl-NL" dirty="0" smtClean="0"/>
              <a:t>Variatie tussen patiënten met dezelfde zeldzame bloedingsstoornis</a:t>
            </a:r>
            <a:endParaRPr lang="nl-NL" dirty="0"/>
          </a:p>
        </p:txBody>
      </p:sp>
      <p:pic>
        <p:nvPicPr>
          <p:cNvPr id="4" name="Afbeelding 3" descr="groninge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0" dirty="0" smtClean="0"/>
              <a:t>Doelstellingen</a:t>
            </a:r>
            <a:endParaRPr lang="nl-NL" b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2771800" y="2060848"/>
            <a:ext cx="3751168" cy="3621544"/>
          </a:xfrm>
        </p:spPr>
        <p:txBody>
          <a:bodyPr/>
          <a:lstStyle/>
          <a:p>
            <a:pPr>
              <a:buNone/>
            </a:pPr>
            <a:r>
              <a:rPr lang="en-GB" u="sng" dirty="0" err="1" smtClean="0"/>
              <a:t>Beschrijven</a:t>
            </a:r>
            <a:r>
              <a:rPr lang="en-GB" u="sng" dirty="0" smtClean="0"/>
              <a:t> van:</a:t>
            </a:r>
          </a:p>
          <a:p>
            <a:endParaRPr lang="en-GB" dirty="0" smtClean="0"/>
          </a:p>
          <a:p>
            <a:r>
              <a:rPr lang="en-GB" dirty="0" smtClean="0"/>
              <a:t>Bloedingsneiging</a:t>
            </a:r>
          </a:p>
          <a:p>
            <a:endParaRPr lang="en-GB" dirty="0" smtClean="0"/>
          </a:p>
          <a:p>
            <a:r>
              <a:rPr lang="en-GB" dirty="0" err="1" smtClean="0"/>
              <a:t>Laboratorium</a:t>
            </a:r>
            <a:r>
              <a:rPr lang="en-GB" dirty="0" smtClean="0"/>
              <a:t> </a:t>
            </a:r>
            <a:r>
              <a:rPr lang="en-GB" dirty="0" err="1" smtClean="0"/>
              <a:t>waarden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Genetisch</a:t>
            </a:r>
            <a:r>
              <a:rPr lang="en-GB" dirty="0" smtClean="0"/>
              <a:t> </a:t>
            </a:r>
            <a:r>
              <a:rPr lang="en-GB" dirty="0" err="1" smtClean="0"/>
              <a:t>onderzoek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Kwaliteit</a:t>
            </a:r>
            <a:r>
              <a:rPr lang="en-GB" dirty="0" smtClean="0"/>
              <a:t> van </a:t>
            </a:r>
            <a:r>
              <a:rPr lang="en-GB" dirty="0" err="1" smtClean="0"/>
              <a:t>leven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100000" cy="533400"/>
          </a:xfrm>
        </p:spPr>
        <p:txBody>
          <a:bodyPr/>
          <a:lstStyle/>
          <a:p>
            <a:pPr algn="ctr"/>
            <a:r>
              <a:rPr lang="nl-NL" b="0" dirty="0" smtClean="0"/>
              <a:t>Deelnemende centra</a:t>
            </a:r>
            <a:endParaRPr lang="nl-NL" b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1043608" y="1412776"/>
            <a:ext cx="7416824" cy="4125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AMC: 		Marjolein Peters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Erasmus MC: 		Marion Cnossen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LUMC/</a:t>
            </a:r>
            <a:r>
              <a:rPr lang="nl-NL" dirty="0" err="1" smtClean="0"/>
              <a:t>Haga</a:t>
            </a:r>
            <a:r>
              <a:rPr lang="nl-NL" dirty="0" smtClean="0"/>
              <a:t>: 		Felix van der Meer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UMCG: 		</a:t>
            </a:r>
            <a:r>
              <a:rPr lang="nl-NL" dirty="0" err="1" smtClean="0"/>
              <a:t>Karina</a:t>
            </a:r>
            <a:r>
              <a:rPr lang="nl-NL" dirty="0" smtClean="0"/>
              <a:t> Meijer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UMCU: 		Roger Schutgens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MUMC/Maxima: 	Laurens Nieuwenhuizen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Radboudumc: 		Saskia Schols, Waander van Heerde, Paul 				Brons, Britta </a:t>
            </a:r>
            <a:r>
              <a:rPr lang="nl-NL" dirty="0" err="1" smtClean="0"/>
              <a:t>Laros</a:t>
            </a:r>
            <a:r>
              <a:rPr lang="nl-NL" dirty="0" smtClean="0"/>
              <a:t>, Marten Nijziel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NVHP:		</a:t>
            </a:r>
            <a:r>
              <a:rPr lang="nl-NL" dirty="0" err="1" smtClean="0"/>
              <a:t>Ilmar</a:t>
            </a:r>
            <a:r>
              <a:rPr lang="nl-NL" dirty="0" smtClean="0"/>
              <a:t> Kruis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fbeelding 4" descr="groninge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00000" cy="701032"/>
          </a:xfrm>
        </p:spPr>
        <p:txBody>
          <a:bodyPr/>
          <a:lstStyle/>
          <a:p>
            <a:pPr algn="ctr"/>
            <a:r>
              <a:rPr lang="nl-NL" b="0" dirty="0" smtClean="0"/>
              <a:t>Wie</a:t>
            </a:r>
            <a:endParaRPr lang="nl-NL" b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2483768" y="1772816"/>
            <a:ext cx="4265736" cy="4125600"/>
          </a:xfrm>
        </p:spPr>
        <p:txBody>
          <a:bodyPr/>
          <a:lstStyle/>
          <a:p>
            <a:r>
              <a:rPr lang="nl-NL" dirty="0" smtClean="0"/>
              <a:t>Alle bekende patiënten in Nederland</a:t>
            </a:r>
          </a:p>
          <a:p>
            <a:endParaRPr lang="nl-NL" dirty="0" smtClean="0"/>
          </a:p>
          <a:p>
            <a:r>
              <a:rPr lang="nl-NL" dirty="0" smtClean="0"/>
              <a:t>Kinderen vanaf 1 jaar &amp; volwassenen</a:t>
            </a:r>
          </a:p>
          <a:p>
            <a:endParaRPr lang="nl-NL" dirty="0" smtClean="0"/>
          </a:p>
          <a:p>
            <a:r>
              <a:rPr lang="nl-NL" dirty="0" err="1" smtClean="0"/>
              <a:t>Heterozygoot</a:t>
            </a:r>
            <a:r>
              <a:rPr lang="nl-NL" dirty="0" smtClean="0"/>
              <a:t> &amp; </a:t>
            </a:r>
            <a:r>
              <a:rPr lang="nl-NL" dirty="0" err="1" smtClean="0"/>
              <a:t>homozygoot</a:t>
            </a:r>
            <a:endParaRPr lang="nl-NL" dirty="0" smtClean="0"/>
          </a:p>
          <a:p>
            <a:endParaRPr lang="nl-NL" dirty="0" smtClean="0"/>
          </a:p>
          <a:p>
            <a:pPr lvl="1" algn="ctr"/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286696"/>
            <a:ext cx="1368152" cy="821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645024"/>
            <a:ext cx="27051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Afbeelding 5" descr="groningen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309320"/>
            <a:ext cx="903631" cy="4766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239</Words>
  <Application>Microsoft Office PowerPoint</Application>
  <PresentationFormat>Diavoorstelling (4:3)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Default Theme</vt:lpstr>
      <vt:lpstr>PowerPoint-presentatie</vt:lpstr>
      <vt:lpstr>Opkomst zeldzame bloedingsstoornissen in Nederland</vt:lpstr>
      <vt:lpstr>Stollingssysteem</vt:lpstr>
      <vt:lpstr>Stollingssysteem</vt:lpstr>
      <vt:lpstr>Zeldzame bloedingsstoornissen</vt:lpstr>
      <vt:lpstr>Wat weten we</vt:lpstr>
      <vt:lpstr>Doelstellingen</vt:lpstr>
      <vt:lpstr>Deelnemende centra</vt:lpstr>
      <vt:lpstr>Wie</vt:lpstr>
      <vt:lpstr>Wat</vt:lpstr>
      <vt:lpstr>Vragenlijst</vt:lpstr>
      <vt:lpstr>Vragenlijst</vt:lpstr>
      <vt:lpstr>Vragenlijst</vt:lpstr>
      <vt:lpstr>Bloedingsscores</vt:lpstr>
      <vt:lpstr>Bloedonderzoek</vt:lpstr>
      <vt:lpstr>Biobank</vt:lpstr>
      <vt:lpstr>Genetisch onderzoek</vt:lpstr>
      <vt:lpstr>Bekende patiënten</vt:lpstr>
      <vt:lpstr>Groningen</vt:lpstr>
      <vt:lpstr>PowerPoint-presentatie</vt:lpstr>
    </vt:vector>
  </TitlesOfParts>
  <Company>UMC St Radboud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Hemoglobinopathie behandelcentrum</dc:title>
  <dc:creator>Novotny</dc:creator>
  <cp:lastModifiedBy>Meijer, K</cp:lastModifiedBy>
  <cp:revision>124</cp:revision>
  <dcterms:created xsi:type="dcterms:W3CDTF">2014-07-04T08:55:07Z</dcterms:created>
  <dcterms:modified xsi:type="dcterms:W3CDTF">2017-12-21T12:25:31Z</dcterms:modified>
</cp:coreProperties>
</file>