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5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60E5-02C5-46FE-8CC9-7FF6608508D5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F759-5A98-4B43-A549-58E29CAEE3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75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F759-5A98-4B43-A549-58E29CAEE3D3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99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5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84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91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0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35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16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37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41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19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5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6D88-8406-47E7-8637-7C05B8B20724}" type="datetimeFigureOut">
              <a:rPr lang="nl-NL" smtClean="0"/>
              <a:pPr/>
              <a:t>6-8-2020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99FE-1493-4B3A-946D-DF9E8CA6EC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nl/url?sa=i&amp;rct=j&amp;q=&amp;esrc=s&amp;source=images&amp;cd=&amp;cad=rja&amp;uact=8&amp;ved=2ahUKEwjx39rhg7PlAhVKalAKHb5VDcEQjRx6BAgBEAQ&amp;url=https://www.fnozorgvoorkansen.nl/nieuws/de-transitie-in-zorg-voor-jongeren-moet-beter-door-kwaliteitsstandaard/&amp;psig=AOvVaw3IhbWh2_PyeF-DZYxFNdNh&amp;ust=157194186364624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nl/url?sa=i&amp;rct=j&amp;q=&amp;esrc=s&amp;source=images&amp;cd=&amp;cad=rja&amp;uact=8&amp;ved=2ahUKEwj-3ePQpsLlAhWJY1AKHS5sCiwQjRx6BAgBEAQ&amp;url=https://twitter.com/lokocartoons/status/937726956866547712?lang=he&amp;psig=AOvVaw3GRN-44LnruQmAaqOPnDra&amp;ust=157246662374757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nl/url?sa=i&amp;rct=j&amp;q=&amp;esrc=s&amp;source=images&amp;cd=&amp;cad=rja&amp;uact=8&amp;ved=2ahUKEwjT6tvhqMLlAhXMLlAKHW1QDy4QjRx6BAgBEAQ&amp;url=https://www.zzpservicedesk.nl/763/een-samenwerking-beginnen-als-zzp.htm&amp;psig=AOvVaw2PYvo9zCmnyUvZgLHvn-vZ&amp;ust=157246767271988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ved=2ahUKEwjBhZPhrsLlAhVQL1AKHUNBAt4QjRx6BAgBEAQ&amp;url=https://edhub.ama-assn.org/steps-forward/module/2702746&amp;psig=AOvVaw2uXAsrB_mw5Gcj8Cl-KJNc&amp;ust=1572468907036515" TargetMode="External"/><Relationship Id="rId2" Type="http://schemas.openxmlformats.org/officeDocument/2006/relationships/hyperlink" Target="https://www.google.nl/url?sa=i&amp;rct=j&amp;q=&amp;esrc=s&amp;source=images&amp;cd=&amp;ved=2ahUKEwi216yZrsLlAhVJbFAKHX59CigQjRx6BAgBEAQ&amp;url=https://www.shutterstock.com/search/hospital+avatar&amp;psig=AOvVaw2uXAsrB_mw5Gcj8Cl-KJNc&amp;ust=15724689070365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source=images&amp;cd=&amp;cad=rja&amp;uact=8&amp;ved=&amp;url=/url?sa=i&amp;rct=j&amp;q=&amp;esrc=s&amp;source=images&amp;cd=&amp;ved=&amp;url=https://nl.depositphotos.com/46319505/stock-illustration-euro-money-icon-with-bag.html&amp;psig=AOvVaw1jskqVV6nQ7gHjs5vlU4q1&amp;ust=1572468377827989&amp;psig=AOvVaw1jskqVV6nQ7gHjs5vlU4q1&amp;ust=157246837782798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nl/url?sa=i&amp;rct=j&amp;q=&amp;esrc=s&amp;source=images&amp;cd=&amp;ved=2ahUKEwizmsD7scLlAhUFYVAKHbesDS8QjRx6BAgBEAQ&amp;url=https://hemoned.nl/&amp;psig=AOvVaw3p01q2oW69DikhGqz7DNkX&amp;ust=157247012686796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ved=2ahUKEwj28I79ssLlAhWRa1AKHeGsBwwQjRx6BAgBEAQ&amp;url=https://www.umcg.nl/&amp;psig=AOvVaw3it74IBfBYgxpqVANxeWBA&amp;ust=157247042806014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nl/url?sa=i&amp;rct=j&amp;q=&amp;esrc=s&amp;source=images&amp;cd=&amp;ved=2ahUKEwjt8MKItMLlAhVDIVAKHTTJCjgQjRx6BAgBEAQ&amp;url=https://www.bol.com/nl/f/de-transitie/9200000056953665/&amp;psig=AOvVaw1pknt2ws7kiwYgS9okR1E9&amp;ust=1572470706698602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nl/url?sa=i&amp;rct=j&amp;q=&amp;esrc=s&amp;source=images&amp;cd=&amp;ved=2ahUKEwiS6dOdqsLlAhWSJlAKHaOIDTEQjRx6BAgBEAQ&amp;url=https://slideplayer.com/slide/3865089/&amp;psig=AOvVaw3TYKSYpeswVWKQDx203_mr&amp;ust=157246793820827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ink.springer.com/article/10.1007/s41184-016-0055-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l.depositphotos.com/128797566/stock-illustration-caucasian-boy-growing-stages-with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056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9552" y="5969496"/>
            <a:ext cx="6400800" cy="888504"/>
          </a:xfrm>
        </p:spPr>
        <p:txBody>
          <a:bodyPr/>
          <a:lstStyle/>
          <a:p>
            <a:r>
              <a:rPr lang="nl-NL" dirty="0" smtClean="0"/>
              <a:t>31-10-2019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95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5.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Familie en naasten blijven betrokken bij de zorg voor hun chronisch zieke kind, ook na de overdracht naar de volwassenenzorg – </a:t>
            </a:r>
            <a:r>
              <a:rPr lang="nl-NL" dirty="0" smtClean="0"/>
              <a:t>            al </a:t>
            </a:r>
            <a:r>
              <a:rPr lang="nl-NL" dirty="0"/>
              <a:t>verandert hun positie en rol. </a:t>
            </a:r>
          </a:p>
        </p:txBody>
      </p:sp>
      <p:pic>
        <p:nvPicPr>
          <p:cNvPr id="4098" name="Picture 2" descr="Afbeeldingsresultaat voor 18 jaar en dan carto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0"/>
          <a:stretch/>
        </p:blipFill>
        <p:spPr bwMode="auto">
          <a:xfrm>
            <a:off x="2123728" y="3717032"/>
            <a:ext cx="544627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6.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Gezien de kwetsbare positie van jongeren met chronische aandoeningen in de zorg en samenleving, zijn er toegewijde professionals nodig met specifieke deskundigheid op het terrein van adolescentenzorg. </a:t>
            </a:r>
          </a:p>
        </p:txBody>
      </p:sp>
      <p:pic>
        <p:nvPicPr>
          <p:cNvPr id="6" name="Afbeelding 5" descr="https://player.slideplayer.nl/92/15199410/slides/slide_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27843" r="56617" b="20196"/>
          <a:stretch/>
        </p:blipFill>
        <p:spPr bwMode="auto">
          <a:xfrm>
            <a:off x="5940152" y="3633565"/>
            <a:ext cx="3041129" cy="3212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491880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hemofiliebehandelcentra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319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samenwerk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8059"/>
            <a:ext cx="2699791" cy="26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7.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Samenwerking </a:t>
            </a:r>
            <a:r>
              <a:rPr lang="nl-NL" dirty="0"/>
              <a:t>en  </a:t>
            </a:r>
            <a:r>
              <a:rPr lang="nl-NL" dirty="0" smtClean="0"/>
              <a:t>                                      gedeelde </a:t>
            </a:r>
            <a:r>
              <a:rPr lang="nl-NL" dirty="0"/>
              <a:t>verantwoordelijkheid van professionals in kinderzorg en volwassenenzorg is de </a:t>
            </a:r>
            <a:r>
              <a:rPr lang="nl-NL" dirty="0" smtClean="0"/>
              <a:t>sleutel.</a:t>
            </a:r>
          </a:p>
          <a:p>
            <a:endParaRPr lang="nl-NL" dirty="0"/>
          </a:p>
          <a:p>
            <a:r>
              <a:rPr lang="nl-NL" dirty="0" smtClean="0"/>
              <a:t>Transitiezorg </a:t>
            </a:r>
            <a:r>
              <a:rPr lang="nl-NL" dirty="0"/>
              <a:t>is de verantwoordelijkheid van het </a:t>
            </a:r>
            <a:r>
              <a:rPr lang="nl-NL" i="1" dirty="0"/>
              <a:t>hele </a:t>
            </a:r>
            <a:r>
              <a:rPr lang="nl-NL" dirty="0"/>
              <a:t>team, niet van één professional </a:t>
            </a:r>
          </a:p>
        </p:txBody>
      </p:sp>
    </p:spTree>
    <p:extLst>
      <p:ext uri="{BB962C8B-B14F-4D97-AF65-F5344CB8AC3E}">
        <p14:creationId xmlns:p14="http://schemas.microsoft.com/office/powerpoint/2010/main" val="7680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8.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transitiepoli’s </a:t>
            </a:r>
          </a:p>
          <a:p>
            <a:r>
              <a:rPr lang="nl-NL" dirty="0"/>
              <a:t>leert de jongere de nieuwe zorgverleners voorafgaand aan de transfer kennen. Dit draagt bij aan een soepele overdracht </a:t>
            </a:r>
          </a:p>
        </p:txBody>
      </p:sp>
      <p:sp>
        <p:nvSpPr>
          <p:cNvPr id="4" name="AutoShape 6" descr="Gerelateerde afbeeldi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279525"/>
            <a:ext cx="4276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6" name="Picture 8" descr="Gerelateerde afbeeldi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7"/>
          <a:stretch/>
        </p:blipFill>
        <p:spPr bwMode="auto">
          <a:xfrm>
            <a:off x="2293937" y="3789039"/>
            <a:ext cx="4472664" cy="263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4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erelateerde afbeeldi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5" b="6308"/>
          <a:stretch/>
        </p:blipFill>
        <p:spPr bwMode="auto">
          <a:xfrm>
            <a:off x="5796137" y="3429000"/>
            <a:ext cx="33478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9.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Transitiezorg vraagt om extra investeringen in betere zorg: bv. meer aandacht voor psychosociale onderwerpen die nu vaak onderbelicht blijven in de spreekkamer: dit is geen luxe maar noodzaak. </a:t>
            </a:r>
            <a:endParaRPr lang="nl-NL" dirty="0" smtClean="0"/>
          </a:p>
          <a:p>
            <a:r>
              <a:rPr lang="nl-NL" dirty="0" smtClean="0"/>
              <a:t>Dat </a:t>
            </a:r>
            <a:r>
              <a:rPr lang="nl-NL" dirty="0"/>
              <a:t>kan niet zonder extra investering. </a:t>
            </a:r>
          </a:p>
        </p:txBody>
      </p:sp>
    </p:spTree>
    <p:extLst>
      <p:ext uri="{BB962C8B-B14F-4D97-AF65-F5344CB8AC3E}">
        <p14:creationId xmlns:p14="http://schemas.microsoft.com/office/powerpoint/2010/main" val="50833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hemon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31" y="4077072"/>
            <a:ext cx="45190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10.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urgentie van de behoefte aan betere transitie in zorg is nog onvoldoende bekend. </a:t>
            </a:r>
            <a:endParaRPr lang="nl-NL" dirty="0" smtClean="0"/>
          </a:p>
          <a:p>
            <a:r>
              <a:rPr lang="nl-NL" dirty="0" smtClean="0"/>
              <a:t>Zo </a:t>
            </a:r>
            <a:r>
              <a:rPr lang="nl-NL" dirty="0"/>
              <a:t>zijn er onvoldoende gegevens over het aantal jongeren met een chronische aandoening dat na hun 18e verjaardag ‘onder de radar’ duikt. </a:t>
            </a:r>
            <a:endParaRPr lang="nl-NL" dirty="0" smtClean="0"/>
          </a:p>
          <a:p>
            <a:r>
              <a:rPr lang="nl-NL" dirty="0" smtClean="0"/>
              <a:t>Er </a:t>
            </a:r>
            <a:r>
              <a:rPr lang="nl-NL" dirty="0"/>
              <a:t>is ook daarom behoefte </a:t>
            </a:r>
            <a:r>
              <a:rPr lang="nl-NL" dirty="0" smtClean="0"/>
              <a:t>                                aan </a:t>
            </a:r>
            <a:r>
              <a:rPr lang="nl-NL" dirty="0"/>
              <a:t>meer onderzoek. </a:t>
            </a:r>
          </a:p>
        </p:txBody>
      </p:sp>
    </p:spTree>
    <p:extLst>
      <p:ext uri="{BB962C8B-B14F-4D97-AF65-F5344CB8AC3E}">
        <p14:creationId xmlns:p14="http://schemas.microsoft.com/office/powerpoint/2010/main" val="202175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Kennis/zelfstandigheid vanaf jongs af aan</a:t>
            </a:r>
          </a:p>
          <a:p>
            <a:r>
              <a:rPr lang="nl-NL" dirty="0" smtClean="0"/>
              <a:t>16-18 jaar transitie programma</a:t>
            </a:r>
          </a:p>
          <a:p>
            <a:pPr lvl="1"/>
            <a:r>
              <a:rPr lang="nl-NL" dirty="0" smtClean="0"/>
              <a:t>Deel policontrole patiënt alleen in spreekkamer</a:t>
            </a:r>
          </a:p>
          <a:p>
            <a:pPr lvl="1"/>
            <a:r>
              <a:rPr lang="nl-NL" dirty="0" smtClean="0"/>
              <a:t>Zelf management/verantwoordelijkheid</a:t>
            </a:r>
          </a:p>
          <a:p>
            <a:pPr lvl="1"/>
            <a:r>
              <a:rPr lang="nl-NL" dirty="0" err="1" smtClean="0"/>
              <a:t>Sexualiteit</a:t>
            </a:r>
            <a:r>
              <a:rPr lang="nl-NL" dirty="0" smtClean="0"/>
              <a:t>/erfelijkheid</a:t>
            </a:r>
          </a:p>
          <a:p>
            <a:pPr lvl="1"/>
            <a:r>
              <a:rPr lang="nl-NL" dirty="0" smtClean="0"/>
              <a:t>Opleiding/</a:t>
            </a:r>
            <a:r>
              <a:rPr lang="nl-NL" dirty="0" err="1" smtClean="0"/>
              <a:t>carriere</a:t>
            </a:r>
            <a:endParaRPr lang="nl-NL" dirty="0" smtClean="0"/>
          </a:p>
          <a:p>
            <a:pPr lvl="1"/>
            <a:r>
              <a:rPr lang="nl-NL" dirty="0" smtClean="0"/>
              <a:t>Risicogedrag </a:t>
            </a:r>
          </a:p>
          <a:p>
            <a:pPr lvl="1"/>
            <a:r>
              <a:rPr lang="nl-NL" dirty="0" smtClean="0"/>
              <a:t>….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13314" name="Picture 2" descr="Afbeeldingsresultaat voor UMC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4384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7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Ervaringen?</a:t>
            </a:r>
            <a:endParaRPr lang="nl-NL" dirty="0"/>
          </a:p>
        </p:txBody>
      </p:sp>
      <p:pic>
        <p:nvPicPr>
          <p:cNvPr id="4" name="irc_mi" descr="Afbeeldingsresultaat voor ervaringen transitie cartoon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9" b="18375"/>
          <a:stretch/>
        </p:blipFill>
        <p:spPr bwMode="auto">
          <a:xfrm>
            <a:off x="1979712" y="1700808"/>
            <a:ext cx="5764485" cy="4372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43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Gerelateerde afbeeldin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8" r="68439"/>
          <a:stretch/>
        </p:blipFill>
        <p:spPr bwMode="auto">
          <a:xfrm>
            <a:off x="2699792" y="1556792"/>
            <a:ext cx="3634224" cy="448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851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78088" y="1196752"/>
            <a:ext cx="542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dirty="0"/>
              <a:t> </a:t>
            </a:r>
            <a:r>
              <a:rPr lang="nl-NL" dirty="0" smtClean="0"/>
              <a:t>Overdracht </a:t>
            </a:r>
            <a:r>
              <a:rPr lang="nl-NL" dirty="0"/>
              <a:t>van zorg (de transfer), maar ook voor de transitie naar volwassenheid van de jongeren </a:t>
            </a:r>
          </a:p>
        </p:txBody>
      </p:sp>
      <p:sp>
        <p:nvSpPr>
          <p:cNvPr id="3" name="Rechthoek 2"/>
          <p:cNvSpPr/>
          <p:nvPr/>
        </p:nvSpPr>
        <p:spPr>
          <a:xfrm>
            <a:off x="3078088" y="4077072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Door middel van een transitiepoli’s met bijbehorende Multidisciplinaire Overleggen wordt ten minste een jaar gezamenlijke zorg geboden en leert de jongere de nieuwe zorgverleners voorafgaand aan de transfer kennen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14449" y="55985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Niet één moment, maar een proces</a:t>
            </a:r>
            <a:endParaRPr 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251520" y="2433400"/>
            <a:ext cx="8568952" cy="1800494"/>
            <a:chOff x="107504" y="4834026"/>
            <a:chExt cx="8568952" cy="1800494"/>
          </a:xfrm>
        </p:grpSpPr>
        <p:sp>
          <p:nvSpPr>
            <p:cNvPr id="6" name="Rechthoek 5"/>
            <p:cNvSpPr/>
            <p:nvPr/>
          </p:nvSpPr>
          <p:spPr>
            <a:xfrm>
              <a:off x="971600" y="5157192"/>
              <a:ext cx="770485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nl-NL" dirty="0"/>
            </a:p>
            <a:p>
              <a:r>
                <a:rPr lang="nl-NL" dirty="0"/>
                <a:t>conform de WGBO beslissen jongere en ouders samen tussen 12-16 jaar; vanaf 16 jaar (conform WGBO) is de beslissing aan de jongere, ook bij de vraag of de ouders betrokken (mogen) worden bij behandelbeslissingen </a:t>
              </a:r>
            </a:p>
            <a:p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107504" y="483402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nl-NL" b="1" dirty="0" smtClean="0"/>
                <a:t>Wet op de geneeskundige behandelingsovereenkomst </a:t>
              </a:r>
              <a:endParaRPr lang="nl-NL" dirty="0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Transitie</a:t>
            </a:r>
            <a:endParaRPr lang="nl-NL" dirty="0"/>
          </a:p>
        </p:txBody>
      </p:sp>
      <p:pic>
        <p:nvPicPr>
          <p:cNvPr id="2052" name="Picture 4" descr="Kenniscentrum Zorginnovati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41984" cy="19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aan voldoen?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 rotWithShape="1">
          <a:blip r:embed="rId2" cstate="print"/>
          <a:srcRect l="10423" t="8529" r="1821" b="6992"/>
          <a:stretch/>
        </p:blipFill>
        <p:spPr bwMode="auto">
          <a:xfrm>
            <a:off x="179512" y="1484784"/>
            <a:ext cx="849694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51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80000"/>
                    </a14:imgEffect>
                  </a14:imgLayer>
                </a14:imgProps>
              </a:ext>
            </a:extLst>
          </a:blip>
          <a:srcRect l="25552" t="15314" r="22891" b="4177"/>
          <a:stretch/>
        </p:blipFill>
        <p:spPr bwMode="auto">
          <a:xfrm>
            <a:off x="971601" y="836712"/>
            <a:ext cx="7488832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nl-NL" dirty="0" smtClean="0"/>
              <a:t>Wat is er nodig?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8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Nederlandse Vereniging Kindergeneeskunde (NVK)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 TIEN PUNTEN PROGRAMMA BETERE TRANSITIE IN MEDISCHE ZORG </a:t>
            </a:r>
            <a:endParaRPr lang="nl-NL" dirty="0" smtClean="0"/>
          </a:p>
          <a:p>
            <a:pPr lvl="1"/>
            <a:r>
              <a:rPr lang="nl-NL" dirty="0" smtClean="0"/>
              <a:t>VAN </a:t>
            </a:r>
            <a:r>
              <a:rPr lang="nl-NL" dirty="0"/>
              <a:t>KINDERZORG NAAR VOLWASSENENZORG </a:t>
            </a:r>
          </a:p>
          <a:p>
            <a:pPr lvl="1"/>
            <a:r>
              <a:rPr lang="nl-NL" dirty="0" smtClean="0"/>
              <a:t>VOOR </a:t>
            </a:r>
            <a:r>
              <a:rPr lang="nl-NL" dirty="0"/>
              <a:t>JONGEREN MET EEN CHRONISCHE AANDOENING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Afbeeldingsresultaat voor transitie zo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52680"/>
            <a:ext cx="3132981" cy="25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relateerde afbeeldi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8" b="20894"/>
          <a:stretch/>
        </p:blipFill>
        <p:spPr bwMode="auto">
          <a:xfrm>
            <a:off x="2843808" y="3140968"/>
            <a:ext cx="5518026" cy="321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1.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/>
              <a:t>Een geleidelijke, gestructureerde en veilige transitie in zorg is belangrijk voor alle jongeren die opgroeien met langdurende zorgbehoeften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220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2.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77525"/>
            <a:ext cx="8229600" cy="4525963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dirty="0"/>
              <a:t>Om het proces van transitie in zorg goed te laten verlopen, is er niet alleen aandacht nodig voor een goede </a:t>
            </a:r>
            <a:r>
              <a:rPr lang="nl-NL" u="sng" dirty="0"/>
              <a:t>overdracht van zorg</a:t>
            </a:r>
            <a:r>
              <a:rPr lang="nl-NL" dirty="0"/>
              <a:t> (de transfer), maar ook voor de transitie naar </a:t>
            </a:r>
            <a:r>
              <a:rPr lang="nl-NL" u="sng" dirty="0"/>
              <a:t>volwassenheid van de jongeren</a:t>
            </a:r>
            <a:r>
              <a:rPr lang="nl-NL" dirty="0"/>
              <a:t>: de overgang naar volwassen rollen in de samenleving. </a:t>
            </a:r>
          </a:p>
        </p:txBody>
      </p:sp>
    </p:spTree>
    <p:extLst>
      <p:ext uri="{BB962C8B-B14F-4D97-AF65-F5344CB8AC3E}">
        <p14:creationId xmlns:p14="http://schemas.microsoft.com/office/powerpoint/2010/main" val="8295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3.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/>
              <a:t>Een goede transitie in zorg kan niet worden gerealiseerd zonder jongeren zelf actief te </a:t>
            </a:r>
            <a:r>
              <a:rPr lang="nl-NL" dirty="0" smtClean="0"/>
              <a:t>betrekken </a:t>
            </a:r>
          </a:p>
          <a:p>
            <a:r>
              <a:rPr lang="nl-NL" dirty="0" smtClean="0"/>
              <a:t>Keuzevrijheid </a:t>
            </a:r>
            <a:r>
              <a:rPr lang="nl-NL" dirty="0"/>
              <a:t>en flexibiliteit rond tijdstip en plaats van de overdracht is belangrijk </a:t>
            </a:r>
            <a:endParaRPr lang="nl-NL" dirty="0" smtClean="0"/>
          </a:p>
          <a:p>
            <a:r>
              <a:rPr lang="nl-NL" dirty="0"/>
              <a:t>Welke leeftijd?</a:t>
            </a:r>
          </a:p>
          <a:p>
            <a:endParaRPr lang="nl-NL" dirty="0"/>
          </a:p>
        </p:txBody>
      </p:sp>
      <p:pic>
        <p:nvPicPr>
          <p:cNvPr id="5" name="Picture 2" descr="http://www.leukeverjaardagplaatjes.nl/eindelijk-18-en-volwassen-wor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56361"/>
            <a:ext cx="3283843" cy="24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Nr</a:t>
            </a:r>
            <a:r>
              <a:rPr lang="nl-NL" dirty="0" smtClean="0"/>
              <a:t> 4.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Met </a:t>
            </a:r>
            <a:r>
              <a:rPr lang="nl-NL" dirty="0"/>
              <a:t>de voorbereiding van jongere (en ouders) op hun nieuwe rol als partner in zorg wordt vroeg begonnen </a:t>
            </a:r>
            <a:r>
              <a:rPr lang="nl-NL" dirty="0" smtClean="0"/>
              <a:t>en </a:t>
            </a:r>
            <a:r>
              <a:rPr lang="nl-NL" dirty="0"/>
              <a:t>de aandacht hiervoor stopt niet bij de transfer, maar gaat door tot het 25e jaar. </a:t>
            </a:r>
            <a:endParaRPr lang="nl-NL" dirty="0" smtClean="0"/>
          </a:p>
          <a:p>
            <a:r>
              <a:rPr lang="nl-NL" dirty="0" smtClean="0"/>
              <a:t>Bij </a:t>
            </a:r>
            <a:r>
              <a:rPr lang="nl-NL" dirty="0"/>
              <a:t>de voorbereiding is aandacht voor </a:t>
            </a:r>
            <a:r>
              <a:rPr lang="nl-NL" u="sng" dirty="0"/>
              <a:t>kennis </a:t>
            </a:r>
            <a:r>
              <a:rPr lang="nl-NL" dirty="0"/>
              <a:t>over de aandoening (inclusief complicaties en risico’s), </a:t>
            </a:r>
            <a:r>
              <a:rPr lang="nl-NL" u="sng" dirty="0"/>
              <a:t>vaardigheden</a:t>
            </a:r>
            <a:r>
              <a:rPr lang="nl-NL" dirty="0"/>
              <a:t> en de </a:t>
            </a:r>
            <a:r>
              <a:rPr lang="nl-NL" u="sng" dirty="0"/>
              <a:t>houding</a:t>
            </a:r>
            <a:r>
              <a:rPr lang="nl-NL" dirty="0"/>
              <a:t> van de jongere. </a:t>
            </a:r>
          </a:p>
        </p:txBody>
      </p:sp>
    </p:spTree>
    <p:extLst>
      <p:ext uri="{BB962C8B-B14F-4D97-AF65-F5344CB8AC3E}">
        <p14:creationId xmlns:p14="http://schemas.microsoft.com/office/powerpoint/2010/main" val="2052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Diavoorstelling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PowerPoint-presentatie</vt:lpstr>
      <vt:lpstr>Transitie</vt:lpstr>
      <vt:lpstr>Waar aan voldoen?</vt:lpstr>
      <vt:lpstr>Wat is er nodig?</vt:lpstr>
      <vt:lpstr> Nederlandse Vereniging Kindergeneeskunde (NVK) </vt:lpstr>
      <vt:lpstr>Nr 1.</vt:lpstr>
      <vt:lpstr>Nr 2.</vt:lpstr>
      <vt:lpstr>Nr 3.</vt:lpstr>
      <vt:lpstr>Nr 4.</vt:lpstr>
      <vt:lpstr>Nr 5.</vt:lpstr>
      <vt:lpstr>Nr 6.</vt:lpstr>
      <vt:lpstr>Nr 7.</vt:lpstr>
      <vt:lpstr>Nr 8.</vt:lpstr>
      <vt:lpstr>Nr 9.</vt:lpstr>
      <vt:lpstr>Nr 10.</vt:lpstr>
      <vt:lpstr>Groningen</vt:lpstr>
      <vt:lpstr>Ervaringen?</vt:lpstr>
      <vt:lpstr>PowerPoint-presentatie</vt:lpstr>
    </vt:vector>
  </TitlesOfParts>
  <Company>Universitair Medisch Centrum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Hooimeijer, HL</dc:creator>
  <cp:lastModifiedBy>Meijer, K</cp:lastModifiedBy>
  <cp:revision>19</cp:revision>
  <dcterms:created xsi:type="dcterms:W3CDTF">2019-10-23T18:30:28Z</dcterms:created>
  <dcterms:modified xsi:type="dcterms:W3CDTF">2020-08-06T11:52:17Z</dcterms:modified>
</cp:coreProperties>
</file>